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26"/>
  </p:notesMasterIdLst>
  <p:handoutMasterIdLst>
    <p:handoutMasterId r:id="rId27"/>
  </p:handoutMasterIdLst>
  <p:sldIdLst>
    <p:sldId id="293" r:id="rId2"/>
    <p:sldId id="294" r:id="rId3"/>
    <p:sldId id="306" r:id="rId4"/>
    <p:sldId id="290" r:id="rId5"/>
    <p:sldId id="299" r:id="rId6"/>
    <p:sldId id="300" r:id="rId7"/>
    <p:sldId id="265" r:id="rId8"/>
    <p:sldId id="301" r:id="rId9"/>
    <p:sldId id="302" r:id="rId10"/>
    <p:sldId id="279" r:id="rId11"/>
    <p:sldId id="304" r:id="rId12"/>
    <p:sldId id="305" r:id="rId13"/>
    <p:sldId id="266" r:id="rId14"/>
    <p:sldId id="285" r:id="rId15"/>
    <p:sldId id="276" r:id="rId16"/>
    <p:sldId id="303" r:id="rId17"/>
    <p:sldId id="269" r:id="rId18"/>
    <p:sldId id="271" r:id="rId19"/>
    <p:sldId id="283" r:id="rId20"/>
    <p:sldId id="284" r:id="rId21"/>
    <p:sldId id="288" r:id="rId22"/>
    <p:sldId id="298" r:id="rId23"/>
    <p:sldId id="286" r:id="rId24"/>
    <p:sldId id="307" r:id="rId2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F5E7"/>
    <a:srgbClr val="FCFFA8"/>
    <a:srgbClr val="FE9B9D"/>
    <a:srgbClr val="FE6151"/>
    <a:srgbClr val="FE6D75"/>
    <a:srgbClr val="FE6B6B"/>
    <a:srgbClr val="FF7C80"/>
    <a:srgbClr val="C96461"/>
    <a:srgbClr val="C91457"/>
    <a:srgbClr val="BDE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9" autoAdjust="0"/>
    <p:restoredTop sz="94600" autoAdjust="0"/>
  </p:normalViewPr>
  <p:slideViewPr>
    <p:cSldViewPr snapToGrid="0" snapToObjects="1">
      <p:cViewPr varScale="1">
        <p:scale>
          <a:sx n="75" d="100"/>
          <a:sy n="75" d="100"/>
        </p:scale>
        <p:origin x="-1936" y="-1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50" d="100"/>
          <a:sy n="150" d="100"/>
        </p:scale>
        <p:origin x="-18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lha_de_C_lculo_C__Perm._Para_Macros_do_Microsoft_Excel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545454545454E-3"/>
          <c:y val="3.9301310043668103E-2"/>
          <c:w val="0.99696969696969695"/>
          <c:h val="0.93013100436681195"/>
        </c:manualLayout>
      </c:layout>
      <c:lineChart>
        <c:grouping val="standard"/>
        <c:varyColors val="0"/>
        <c:ser>
          <c:idx val="1"/>
          <c:order val="0"/>
          <c:tx>
            <c:strRef>
              <c:f>Sheet1!$A$2</c:f>
              <c:strCache>
                <c:ptCount val="1"/>
                <c:pt idx="0">
                  <c:v>Exchange Rate</c:v>
                </c:pt>
              </c:strCache>
            </c:strRef>
          </c:tx>
          <c:spPr>
            <a:ln w="22509">
              <a:solidFill>
                <a:srgbClr val="DD0806"/>
              </a:solidFill>
              <a:prstDash val="solid"/>
            </a:ln>
          </c:spPr>
          <c:marker>
            <c:symbol val="square"/>
            <c:size val="5"/>
            <c:spPr>
              <a:solidFill>
                <a:srgbClr val="DD0806"/>
              </a:solidFill>
              <a:ln>
                <a:solidFill>
                  <a:srgbClr val="DD0806"/>
                </a:solidFill>
                <a:prstDash val="solid"/>
              </a:ln>
            </c:spPr>
          </c:marker>
          <c:dPt>
            <c:idx val="0"/>
            <c:marker>
              <c:symbol val="none"/>
            </c:marker>
            <c:bubble3D val="0"/>
          </c:dPt>
          <c:dPt>
            <c:idx val="6"/>
            <c:marker>
              <c:symbol val="none"/>
            </c:marker>
            <c:bubble3D val="0"/>
          </c:dPt>
          <c:dPt>
            <c:idx val="7"/>
            <c:marker>
              <c:symbol val="none"/>
            </c:marker>
            <c:bubble3D val="0"/>
          </c:dPt>
          <c:dLbls>
            <c:dLbl>
              <c:idx val="0"/>
              <c:delete val="1"/>
              <c:extLst>
                <c:ext xmlns:c15="http://schemas.microsoft.com/office/drawing/2012/chart" uri="{CE6537A1-D6FC-4f65-9D91-7224C49458BB}"/>
              </c:extLst>
            </c:dLbl>
            <c:dLbl>
              <c:idx val="1"/>
              <c:layout>
                <c:manualLayout>
                  <c:x val="-2.4647071049820401E-2"/>
                  <c:y val="-0.102536749779013"/>
                </c:manualLayout>
              </c:layout>
              <c:tx>
                <c:rich>
                  <a:bodyPr/>
                  <a:lstStyle/>
                  <a:p>
                    <a:pPr>
                      <a:defRPr/>
                    </a:pPr>
                    <a:r>
                      <a:rPr lang="en-US"/>
                      <a:t>2.6876 </a:t>
                    </a:r>
                  </a:p>
                </c:rich>
              </c:tx>
              <c:spPr>
                <a:noFill/>
                <a:ln w="22509">
                  <a:noFill/>
                </a:ln>
              </c:spPr>
              <c:dLblPos val="r"/>
              <c:showLegendKey val="0"/>
              <c:showVal val="0"/>
              <c:showCatName val="0"/>
              <c:showSerName val="0"/>
              <c:showPercent val="0"/>
              <c:showBubbleSize val="0"/>
              <c:extLst>
                <c:ext xmlns:c15="http://schemas.microsoft.com/office/drawing/2012/chart" uri="{CE6537A1-D6FC-4f65-9D91-7224C49458BB}"/>
              </c:extLst>
            </c:dLbl>
            <c:dLbl>
              <c:idx val="2"/>
              <c:layout>
                <c:manualLayout>
                  <c:x val="-4.5859121954306303E-2"/>
                  <c:y val="-8.8813031059514103E-2"/>
                </c:manualLayout>
              </c:layout>
              <c:tx>
                <c:rich>
                  <a:bodyPr/>
                  <a:lstStyle/>
                  <a:p>
                    <a:r>
                      <a:rPr lang="en-US" altLang="ja-JP" dirty="0" smtClean="0"/>
                      <a:t>2.6326 </a:t>
                    </a:r>
                    <a:endParaRPr lang="en-US" altLang="ja-JP" dirty="0"/>
                  </a:p>
                </c:rich>
              </c:tx>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3131875592396999E-2"/>
                  <c:y val="-8.8189486115869895E-2"/>
                </c:manualLayout>
              </c:layout>
              <c:tx>
                <c:rich>
                  <a:bodyPr/>
                  <a:lstStyle/>
                  <a:p>
                    <a:pPr>
                      <a:defRPr/>
                    </a:pPr>
                    <a:r>
                      <a:rPr lang="en-US"/>
                      <a:t>2.8348 </a:t>
                    </a:r>
                  </a:p>
                </c:rich>
              </c:tx>
              <c:spPr>
                <a:noFill/>
                <a:ln w="22509">
                  <a:noFill/>
                </a:ln>
              </c:spPr>
              <c:dLblPos val="r"/>
              <c:showLegendKey val="0"/>
              <c:showVal val="0"/>
              <c:showCatName val="0"/>
              <c:showSerName val="0"/>
              <c:showPercent val="0"/>
              <c:showBubbleSize val="0"/>
              <c:extLst>
                <c:ext xmlns:c15="http://schemas.microsoft.com/office/drawing/2012/chart" uri="{CE6537A1-D6FC-4f65-9D91-7224C49458BB}"/>
              </c:extLst>
            </c:dLbl>
            <c:dLbl>
              <c:idx val="4"/>
              <c:layout>
                <c:manualLayout>
                  <c:x val="-2.76773565032148E-2"/>
                  <c:y val="-8.7565152456124201E-2"/>
                </c:manualLayout>
              </c:layout>
              <c:tx>
                <c:rich>
                  <a:bodyPr/>
                  <a:lstStyle/>
                  <a:p>
                    <a:pPr>
                      <a:defRPr/>
                    </a:pPr>
                    <a:r>
                      <a:rPr lang="en-US"/>
                      <a:t>3.2622 </a:t>
                    </a:r>
                  </a:p>
                </c:rich>
              </c:tx>
              <c:spPr>
                <a:noFill/>
                <a:ln w="22509">
                  <a:noFill/>
                </a:ln>
              </c:spPr>
              <c:dLblPos val="r"/>
              <c:showLegendKey val="0"/>
              <c:showVal val="0"/>
              <c:showCatName val="0"/>
              <c:showSerName val="0"/>
              <c:showPercent val="0"/>
              <c:showBubbleSize val="0"/>
              <c:extLst>
                <c:ext xmlns:c15="http://schemas.microsoft.com/office/drawing/2012/chart" uri="{CE6537A1-D6FC-4f65-9D91-7224C49458BB}"/>
              </c:extLst>
            </c:dLbl>
            <c:dLbl>
              <c:idx val="5"/>
              <c:layout>
                <c:manualLayout>
                  <c:x val="-1.9235219906903901E-2"/>
                  <c:y val="-5.9158702824918197E-2"/>
                </c:manualLayout>
              </c:layout>
              <c:tx>
                <c:rich>
                  <a:bodyPr/>
                  <a:lstStyle/>
                  <a:p>
                    <a:pPr>
                      <a:defRPr/>
                    </a:pPr>
                    <a:r>
                      <a:rPr lang="en-US"/>
                      <a:t>3.0402</a:t>
                    </a:r>
                  </a:p>
                </c:rich>
              </c:tx>
              <c:spPr>
                <a:noFill/>
                <a:ln w="22509">
                  <a:noFill/>
                </a:ln>
              </c:spPr>
              <c:dLblPos val="r"/>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numFmt formatCode="0.0000_ " sourceLinked="0"/>
            <c:spPr>
              <a:noFill/>
              <a:ln w="22509">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March</c:v>
                </c:pt>
                <c:pt idx="1">
                  <c:v>April</c:v>
                </c:pt>
                <c:pt idx="2">
                  <c:v>May</c:v>
                </c:pt>
                <c:pt idx="3">
                  <c:v>June</c:v>
                </c:pt>
                <c:pt idx="4">
                  <c:v>July</c:v>
                </c:pt>
                <c:pt idx="5">
                  <c:v>August</c:v>
                </c:pt>
                <c:pt idx="6">
                  <c:v>September(*)</c:v>
                </c:pt>
              </c:strCache>
            </c:strRef>
          </c:cat>
          <c:val>
            <c:numRef>
              <c:f>Sheet1!$B$2:$H$2</c:f>
              <c:numCache>
                <c:formatCode>General</c:formatCode>
                <c:ptCount val="7"/>
                <c:pt idx="0">
                  <c:v>2.1666666999999999</c:v>
                </c:pt>
                <c:pt idx="1">
                  <c:v>2.3333349999999999</c:v>
                </c:pt>
                <c:pt idx="2">
                  <c:v>2.5</c:v>
                </c:pt>
                <c:pt idx="3">
                  <c:v>2.6666650000000001</c:v>
                </c:pt>
                <c:pt idx="4">
                  <c:v>2.8333333000000001</c:v>
                </c:pt>
                <c:pt idx="5">
                  <c:v>3</c:v>
                </c:pt>
                <c:pt idx="6">
                  <c:v>3.1666664999999998</c:v>
                </c:pt>
              </c:numCache>
            </c:numRef>
          </c:val>
          <c:smooth val="0"/>
        </c:ser>
        <c:dLbls>
          <c:showLegendKey val="0"/>
          <c:showVal val="0"/>
          <c:showCatName val="0"/>
          <c:showSerName val="0"/>
          <c:showPercent val="0"/>
          <c:showBubbleSize val="0"/>
        </c:dLbls>
        <c:marker val="1"/>
        <c:smooth val="0"/>
        <c:axId val="242894848"/>
        <c:axId val="303058448"/>
      </c:lineChart>
      <c:catAx>
        <c:axId val="242894848"/>
        <c:scaling>
          <c:orientation val="minMax"/>
        </c:scaling>
        <c:delete val="0"/>
        <c:axPos val="b"/>
        <c:numFmt formatCode="General" sourceLinked="0"/>
        <c:majorTickMark val="none"/>
        <c:minorTickMark val="none"/>
        <c:tickLblPos val="none"/>
        <c:spPr>
          <a:ln w="8441">
            <a:noFill/>
          </a:ln>
        </c:spPr>
        <c:crossAx val="303058448"/>
        <c:crosses val="autoZero"/>
        <c:auto val="1"/>
        <c:lblAlgn val="ctr"/>
        <c:lblOffset val="100"/>
        <c:tickMarkSkip val="1"/>
        <c:noMultiLvlLbl val="0"/>
      </c:catAx>
      <c:valAx>
        <c:axId val="303058448"/>
        <c:scaling>
          <c:orientation val="minMax"/>
        </c:scaling>
        <c:delete val="0"/>
        <c:axPos val="l"/>
        <c:numFmt formatCode="General" sourceLinked="1"/>
        <c:majorTickMark val="none"/>
        <c:minorTickMark val="none"/>
        <c:tickLblPos val="none"/>
        <c:spPr>
          <a:ln w="8441">
            <a:noFill/>
          </a:ln>
        </c:spPr>
        <c:crossAx val="242894848"/>
        <c:crosses val="autoZero"/>
        <c:crossBetween val="between"/>
      </c:valAx>
      <c:spPr>
        <a:noFill/>
        <a:ln w="22509">
          <a:noFill/>
        </a:ln>
      </c:spPr>
    </c:plotArea>
    <c:plotVisOnly val="1"/>
    <c:dispBlanksAs val="gap"/>
    <c:showDLblsOverMax val="0"/>
  </c:chart>
  <c:spPr>
    <a:noFill/>
    <a:ln>
      <a:noFill/>
    </a:ln>
  </c:spPr>
  <c:txPr>
    <a:bodyPr/>
    <a:lstStyle/>
    <a:p>
      <a:pPr>
        <a:defRPr sz="1086" b="1" i="0" u="none" strike="noStrike" baseline="0">
          <a:solidFill>
            <a:srgbClr val="000000"/>
          </a:solidFill>
          <a:latin typeface="Tahoma"/>
          <a:ea typeface="Tahoma"/>
          <a:cs typeface="Tahoma"/>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08B40F-3B58-144A-BB26-819E54F47D42}" type="datetime1">
              <a:rPr kumimoji="1" lang="ja-JP" altLang="en-US" smtClean="0"/>
              <a:t>2015/8/4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332302-2DCD-784E-9E9F-C3E3F1BC7001}" type="slidenum">
              <a:rPr kumimoji="1" lang="ja-JP" altLang="en-US" smtClean="0"/>
              <a:t>‹#›</a:t>
            </a:fld>
            <a:endParaRPr kumimoji="1" lang="ja-JP" altLang="en-US"/>
          </a:p>
        </p:txBody>
      </p:sp>
    </p:spTree>
    <p:extLst>
      <p:ext uri="{BB962C8B-B14F-4D97-AF65-F5344CB8AC3E}">
        <p14:creationId xmlns:p14="http://schemas.microsoft.com/office/powerpoint/2010/main" val="821489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FF806-1655-A841-B87D-1EBE205C273C}" type="datetime1">
              <a:rPr kumimoji="1" lang="ja-JP" altLang="en-US" smtClean="0"/>
              <a:t>2015/8/4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83A07-C41A-0D4F-B849-B55031964240}" type="slidenum">
              <a:rPr kumimoji="1" lang="ja-JP" altLang="en-US" smtClean="0"/>
              <a:t>‹#›</a:t>
            </a:fld>
            <a:endParaRPr kumimoji="1" lang="ja-JP" altLang="en-US"/>
          </a:p>
        </p:txBody>
      </p:sp>
    </p:spTree>
    <p:extLst>
      <p:ext uri="{BB962C8B-B14F-4D97-AF65-F5344CB8AC3E}">
        <p14:creationId xmlns:p14="http://schemas.microsoft.com/office/powerpoint/2010/main" val="4288323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B83A07-C41A-0D4F-B849-B55031964240}" type="slidenum">
              <a:rPr kumimoji="1" lang="ja-JP" altLang="en-US" smtClean="0"/>
              <a:t>1</a:t>
            </a:fld>
            <a:endParaRPr kumimoji="1" lang="ja-JP" altLang="en-US"/>
          </a:p>
        </p:txBody>
      </p:sp>
    </p:spTree>
    <p:extLst>
      <p:ext uri="{BB962C8B-B14F-4D97-AF65-F5344CB8AC3E}">
        <p14:creationId xmlns:p14="http://schemas.microsoft.com/office/powerpoint/2010/main" val="281824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Grp="1" noChangeArrowheads="1"/>
          </p:cNvSpPr>
          <p:nvPr>
            <p:ph type="sldNum" sz="quarter" idx="5"/>
          </p:nvPr>
        </p:nvSpPr>
        <p:spPr>
          <a:ln/>
        </p:spPr>
        <p:txBody>
          <a:bodyPr/>
          <a:lstStyle/>
          <a:p>
            <a:fld id="{13624299-EE5B-3442-8FE2-8923F761FD9C}" type="slidenum">
              <a:rPr lang="en-US" altLang="ja-JP"/>
              <a:pPr/>
              <a:t>10</a:t>
            </a:fld>
            <a:endParaRPr lang="en-US" altLang="ja-JP"/>
          </a:p>
        </p:txBody>
      </p:sp>
      <p:sp>
        <p:nvSpPr>
          <p:cNvPr id="467970" name="Rectangle 2"/>
          <p:cNvSpPr>
            <a:spLocks noChangeArrowheads="1"/>
          </p:cNvSpPr>
          <p:nvPr/>
        </p:nvSpPr>
        <p:spPr bwMode="auto">
          <a:xfrm>
            <a:off x="3883236" y="0"/>
            <a:ext cx="2974764"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71" name="Rectangle 3"/>
          <p:cNvSpPr>
            <a:spLocks noChangeArrowheads="1"/>
          </p:cNvSpPr>
          <p:nvPr/>
        </p:nvSpPr>
        <p:spPr bwMode="auto">
          <a:xfrm>
            <a:off x="0" y="8686726"/>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72" name="Rectangle 4"/>
          <p:cNvSpPr>
            <a:spLocks noChangeArrowheads="1"/>
          </p:cNvSpPr>
          <p:nvPr/>
        </p:nvSpPr>
        <p:spPr bwMode="auto">
          <a:xfrm>
            <a:off x="0" y="0"/>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73" name="Rectangle 5"/>
          <p:cNvSpPr>
            <a:spLocks noChangeArrowheads="1"/>
          </p:cNvSpPr>
          <p:nvPr/>
        </p:nvSpPr>
        <p:spPr bwMode="auto">
          <a:xfrm>
            <a:off x="3883236" y="0"/>
            <a:ext cx="2974764"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74" name="Rectangle 6"/>
          <p:cNvSpPr>
            <a:spLocks noChangeArrowheads="1"/>
          </p:cNvSpPr>
          <p:nvPr/>
        </p:nvSpPr>
        <p:spPr bwMode="auto">
          <a:xfrm>
            <a:off x="3576706" y="8153238"/>
            <a:ext cx="2977942" cy="458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9126" tIns="0" rIns="19126" bIns="0" anchor="b"/>
          <a:lstStyle/>
          <a:p>
            <a:pPr algn="r" defTabSz="765175"/>
            <a:endParaRPr lang="pt-BR" sz="1000" i="1"/>
          </a:p>
        </p:txBody>
      </p:sp>
      <p:sp>
        <p:nvSpPr>
          <p:cNvPr id="467975" name="Rectangle 7"/>
          <p:cNvSpPr>
            <a:spLocks noChangeArrowheads="1"/>
          </p:cNvSpPr>
          <p:nvPr/>
        </p:nvSpPr>
        <p:spPr bwMode="auto">
          <a:xfrm>
            <a:off x="0" y="8686726"/>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76" name="Rectangle 8"/>
          <p:cNvSpPr>
            <a:spLocks noChangeArrowheads="1"/>
          </p:cNvSpPr>
          <p:nvPr/>
        </p:nvSpPr>
        <p:spPr bwMode="auto">
          <a:xfrm>
            <a:off x="0" y="0"/>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77" name="Rectangle 9"/>
          <p:cNvSpPr>
            <a:spLocks noChangeArrowheads="1"/>
          </p:cNvSpPr>
          <p:nvPr/>
        </p:nvSpPr>
        <p:spPr bwMode="auto">
          <a:xfrm>
            <a:off x="3883236" y="0"/>
            <a:ext cx="2974764"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78" name="Rectangle 10"/>
          <p:cNvSpPr>
            <a:spLocks noChangeArrowheads="1"/>
          </p:cNvSpPr>
          <p:nvPr/>
        </p:nvSpPr>
        <p:spPr bwMode="auto">
          <a:xfrm>
            <a:off x="3883236" y="8686726"/>
            <a:ext cx="2974764"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9126" tIns="0" rIns="19126" bIns="0" anchor="b"/>
          <a:lstStyle/>
          <a:p>
            <a:pPr algn="r" defTabSz="765175"/>
            <a:endParaRPr lang="pt-BR" sz="1000" i="1"/>
          </a:p>
        </p:txBody>
      </p:sp>
      <p:sp>
        <p:nvSpPr>
          <p:cNvPr id="467979" name="Rectangle 11"/>
          <p:cNvSpPr>
            <a:spLocks noChangeArrowheads="1"/>
          </p:cNvSpPr>
          <p:nvPr/>
        </p:nvSpPr>
        <p:spPr bwMode="auto">
          <a:xfrm>
            <a:off x="0" y="8686726"/>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0" name="Rectangle 12"/>
          <p:cNvSpPr>
            <a:spLocks noChangeArrowheads="1"/>
          </p:cNvSpPr>
          <p:nvPr/>
        </p:nvSpPr>
        <p:spPr bwMode="auto">
          <a:xfrm>
            <a:off x="0" y="0"/>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1" name="Rectangle 13"/>
          <p:cNvSpPr>
            <a:spLocks noChangeArrowheads="1"/>
          </p:cNvSpPr>
          <p:nvPr/>
        </p:nvSpPr>
        <p:spPr bwMode="auto">
          <a:xfrm>
            <a:off x="3883236" y="0"/>
            <a:ext cx="2974764"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2" name="Rectangle 14"/>
          <p:cNvSpPr>
            <a:spLocks noChangeArrowheads="1"/>
          </p:cNvSpPr>
          <p:nvPr/>
        </p:nvSpPr>
        <p:spPr bwMode="auto">
          <a:xfrm>
            <a:off x="0" y="8686726"/>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3" name="Rectangle 15"/>
          <p:cNvSpPr>
            <a:spLocks noChangeArrowheads="1"/>
          </p:cNvSpPr>
          <p:nvPr/>
        </p:nvSpPr>
        <p:spPr bwMode="auto">
          <a:xfrm>
            <a:off x="0" y="0"/>
            <a:ext cx="2973176" cy="4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4" name="Rectangle 16"/>
          <p:cNvSpPr>
            <a:spLocks noChangeArrowheads="1"/>
          </p:cNvSpPr>
          <p:nvPr/>
        </p:nvSpPr>
        <p:spPr bwMode="auto">
          <a:xfrm>
            <a:off x="3883236" y="5978"/>
            <a:ext cx="2974764" cy="428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5" name="Rectangle 17"/>
          <p:cNvSpPr>
            <a:spLocks noChangeArrowheads="1"/>
          </p:cNvSpPr>
          <p:nvPr/>
        </p:nvSpPr>
        <p:spPr bwMode="auto">
          <a:xfrm>
            <a:off x="0" y="8706151"/>
            <a:ext cx="2973176" cy="425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6" name="Rectangle 18"/>
          <p:cNvSpPr>
            <a:spLocks noChangeArrowheads="1"/>
          </p:cNvSpPr>
          <p:nvPr/>
        </p:nvSpPr>
        <p:spPr bwMode="auto">
          <a:xfrm>
            <a:off x="0" y="5978"/>
            <a:ext cx="2973176" cy="428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7987" name="Rectangle 19"/>
          <p:cNvSpPr>
            <a:spLocks noGrp="1" noRot="1" noChangeAspect="1" noChangeArrowheads="1" noTextEdit="1"/>
          </p:cNvSpPr>
          <p:nvPr>
            <p:ph type="sldImg"/>
          </p:nvPr>
        </p:nvSpPr>
        <p:spPr>
          <a:xfrm>
            <a:off x="1157288" y="690563"/>
            <a:ext cx="4554537" cy="3414712"/>
          </a:xfrm>
          <a:ln cap="flat"/>
          <a:extLst>
            <a:ext uri="{FAA26D3D-D897-4be2-8F04-BA451C77F1D7}">
              <ma14:placeholderFlag xmlns:ma14="http://schemas.microsoft.com/office/mac/drawingml/2011/main" xmlns="" val="1"/>
            </a:ext>
          </a:extLst>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343205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4D8F95E-8C0A-3241-99DF-E62470DE3B14}" type="slidenum">
              <a:rPr lang="en-US" altLang="ja-JP"/>
              <a:pPr/>
              <a:t>13</a:t>
            </a:fld>
            <a:endParaRPr lang="en-US" altLang="ja-JP"/>
          </a:p>
        </p:txBody>
      </p:sp>
      <p:sp>
        <p:nvSpPr>
          <p:cNvPr id="470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404439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dt" sz="quarter" idx="1"/>
          </p:nvPr>
        </p:nvSpPr>
        <p:spPr>
          <a:noFill/>
        </p:spPr>
        <p:txBody>
          <a:bodyPr/>
          <a:lstStyle>
            <a:lvl1pPr defTabSz="913837">
              <a:defRPr sz="2300" b="1">
                <a:solidFill>
                  <a:schemeClr val="tx1"/>
                </a:solidFill>
                <a:latin typeface="Arial" charset="0"/>
                <a:ea typeface="ＭＳ Ｐゴシック" charset="0"/>
                <a:cs typeface="ＭＳ Ｐゴシック" charset="0"/>
              </a:defRPr>
            </a:lvl1pPr>
            <a:lvl2pPr marL="719993" indent="-276920" defTabSz="913837">
              <a:defRPr sz="2300" b="1">
                <a:solidFill>
                  <a:schemeClr val="tx1"/>
                </a:solidFill>
                <a:latin typeface="Arial" charset="0"/>
                <a:ea typeface="ＭＳ Ｐゴシック" charset="0"/>
              </a:defRPr>
            </a:lvl2pPr>
            <a:lvl3pPr marL="1107681" indent="-221536" defTabSz="913837">
              <a:defRPr sz="2300" b="1">
                <a:solidFill>
                  <a:schemeClr val="tx1"/>
                </a:solidFill>
                <a:latin typeface="Arial" charset="0"/>
                <a:ea typeface="ＭＳ Ｐゴシック" charset="0"/>
              </a:defRPr>
            </a:lvl3pPr>
            <a:lvl4pPr marL="1550754" indent="-221536" defTabSz="913837">
              <a:defRPr sz="2300" b="1">
                <a:solidFill>
                  <a:schemeClr val="tx1"/>
                </a:solidFill>
                <a:latin typeface="Arial" charset="0"/>
                <a:ea typeface="ＭＳ Ｐゴシック" charset="0"/>
              </a:defRPr>
            </a:lvl4pPr>
            <a:lvl5pPr marL="1993826" indent="-221536" defTabSz="913837">
              <a:defRPr sz="2300" b="1">
                <a:solidFill>
                  <a:schemeClr val="tx1"/>
                </a:solidFill>
                <a:latin typeface="Arial" charset="0"/>
                <a:ea typeface="ＭＳ Ｐゴシック" charset="0"/>
              </a:defRPr>
            </a:lvl5pPr>
            <a:lvl6pPr marL="2436899" indent="-221536" defTabSz="913837" eaLnBrk="0" fontAlgn="base" hangingPunct="0">
              <a:spcBef>
                <a:spcPct val="0"/>
              </a:spcBef>
              <a:spcAft>
                <a:spcPct val="0"/>
              </a:spcAft>
              <a:defRPr sz="2300" b="1">
                <a:solidFill>
                  <a:schemeClr val="tx1"/>
                </a:solidFill>
                <a:latin typeface="Arial" charset="0"/>
                <a:ea typeface="ＭＳ Ｐゴシック" charset="0"/>
              </a:defRPr>
            </a:lvl6pPr>
            <a:lvl7pPr marL="2879971" indent="-221536" defTabSz="913837" eaLnBrk="0" fontAlgn="base" hangingPunct="0">
              <a:spcBef>
                <a:spcPct val="0"/>
              </a:spcBef>
              <a:spcAft>
                <a:spcPct val="0"/>
              </a:spcAft>
              <a:defRPr sz="2300" b="1">
                <a:solidFill>
                  <a:schemeClr val="tx1"/>
                </a:solidFill>
                <a:latin typeface="Arial" charset="0"/>
                <a:ea typeface="ＭＳ Ｐゴシック" charset="0"/>
              </a:defRPr>
            </a:lvl7pPr>
            <a:lvl8pPr marL="3323044" indent="-221536" defTabSz="913837" eaLnBrk="0" fontAlgn="base" hangingPunct="0">
              <a:spcBef>
                <a:spcPct val="0"/>
              </a:spcBef>
              <a:spcAft>
                <a:spcPct val="0"/>
              </a:spcAft>
              <a:defRPr sz="2300" b="1">
                <a:solidFill>
                  <a:schemeClr val="tx1"/>
                </a:solidFill>
                <a:latin typeface="Arial" charset="0"/>
                <a:ea typeface="ＭＳ Ｐゴシック" charset="0"/>
              </a:defRPr>
            </a:lvl8pPr>
            <a:lvl9pPr marL="3766116" indent="-221536" defTabSz="913837" eaLnBrk="0" fontAlgn="base" hangingPunct="0">
              <a:spcBef>
                <a:spcPct val="0"/>
              </a:spcBef>
              <a:spcAft>
                <a:spcPct val="0"/>
              </a:spcAft>
              <a:defRPr sz="2300" b="1">
                <a:solidFill>
                  <a:schemeClr val="tx1"/>
                </a:solidFill>
                <a:latin typeface="Arial" charset="0"/>
                <a:ea typeface="ＭＳ Ｐゴシック" charset="0"/>
              </a:defRPr>
            </a:lvl9pPr>
          </a:lstStyle>
          <a:p>
            <a:fld id="{490A17E3-F3C3-FB41-8B19-C865E363CBE4}" type="datetime1">
              <a:rPr lang="ja-JP" altLang="en-US" sz="1000" b="0" smtClean="0">
                <a:latin typeface="Times New Roman" charset="0"/>
              </a:rPr>
              <a:t>2015/8/4</a:t>
            </a:fld>
            <a:endParaRPr lang="en-US" altLang="ja-JP" sz="1000" b="0">
              <a:latin typeface="Times New Roman" charset="0"/>
            </a:endParaRPr>
          </a:p>
        </p:txBody>
      </p:sp>
      <p:sp>
        <p:nvSpPr>
          <p:cNvPr id="16386" name="Rectangle 13"/>
          <p:cNvSpPr>
            <a:spLocks noGrp="1" noChangeArrowheads="1"/>
          </p:cNvSpPr>
          <p:nvPr>
            <p:ph type="sldNum" sz="quarter" idx="5"/>
          </p:nvPr>
        </p:nvSpPr>
        <p:spPr>
          <a:noFill/>
        </p:spPr>
        <p:txBody>
          <a:bodyPr/>
          <a:lstStyle>
            <a:lvl1pPr defTabSz="913837">
              <a:defRPr sz="2300" b="1">
                <a:solidFill>
                  <a:schemeClr val="tx1"/>
                </a:solidFill>
                <a:latin typeface="Arial" charset="0"/>
                <a:ea typeface="ＭＳ Ｐゴシック" charset="0"/>
                <a:cs typeface="ＭＳ Ｐゴシック" charset="0"/>
              </a:defRPr>
            </a:lvl1pPr>
            <a:lvl2pPr marL="719993" indent="-276920" defTabSz="913837">
              <a:defRPr sz="2300" b="1">
                <a:solidFill>
                  <a:schemeClr val="tx1"/>
                </a:solidFill>
                <a:latin typeface="Arial" charset="0"/>
                <a:ea typeface="ＭＳ Ｐゴシック" charset="0"/>
              </a:defRPr>
            </a:lvl2pPr>
            <a:lvl3pPr marL="1107681" indent="-221536" defTabSz="913837">
              <a:defRPr sz="2300" b="1">
                <a:solidFill>
                  <a:schemeClr val="tx1"/>
                </a:solidFill>
                <a:latin typeface="Arial" charset="0"/>
                <a:ea typeface="ＭＳ Ｐゴシック" charset="0"/>
              </a:defRPr>
            </a:lvl3pPr>
            <a:lvl4pPr marL="1550754" indent="-221536" defTabSz="913837">
              <a:defRPr sz="2300" b="1">
                <a:solidFill>
                  <a:schemeClr val="tx1"/>
                </a:solidFill>
                <a:latin typeface="Arial" charset="0"/>
                <a:ea typeface="ＭＳ Ｐゴシック" charset="0"/>
              </a:defRPr>
            </a:lvl4pPr>
            <a:lvl5pPr marL="1993826" indent="-221536" defTabSz="913837">
              <a:defRPr sz="2300" b="1">
                <a:solidFill>
                  <a:schemeClr val="tx1"/>
                </a:solidFill>
                <a:latin typeface="Arial" charset="0"/>
                <a:ea typeface="ＭＳ Ｐゴシック" charset="0"/>
              </a:defRPr>
            </a:lvl5pPr>
            <a:lvl6pPr marL="2436899" indent="-221536" defTabSz="913837" eaLnBrk="0" fontAlgn="base" hangingPunct="0">
              <a:spcBef>
                <a:spcPct val="0"/>
              </a:spcBef>
              <a:spcAft>
                <a:spcPct val="0"/>
              </a:spcAft>
              <a:defRPr sz="2300" b="1">
                <a:solidFill>
                  <a:schemeClr val="tx1"/>
                </a:solidFill>
                <a:latin typeface="Arial" charset="0"/>
                <a:ea typeface="ＭＳ Ｐゴシック" charset="0"/>
              </a:defRPr>
            </a:lvl6pPr>
            <a:lvl7pPr marL="2879971" indent="-221536" defTabSz="913837" eaLnBrk="0" fontAlgn="base" hangingPunct="0">
              <a:spcBef>
                <a:spcPct val="0"/>
              </a:spcBef>
              <a:spcAft>
                <a:spcPct val="0"/>
              </a:spcAft>
              <a:defRPr sz="2300" b="1">
                <a:solidFill>
                  <a:schemeClr val="tx1"/>
                </a:solidFill>
                <a:latin typeface="Arial" charset="0"/>
                <a:ea typeface="ＭＳ Ｐゴシック" charset="0"/>
              </a:defRPr>
            </a:lvl7pPr>
            <a:lvl8pPr marL="3323044" indent="-221536" defTabSz="913837" eaLnBrk="0" fontAlgn="base" hangingPunct="0">
              <a:spcBef>
                <a:spcPct val="0"/>
              </a:spcBef>
              <a:spcAft>
                <a:spcPct val="0"/>
              </a:spcAft>
              <a:defRPr sz="2300" b="1">
                <a:solidFill>
                  <a:schemeClr val="tx1"/>
                </a:solidFill>
                <a:latin typeface="Arial" charset="0"/>
                <a:ea typeface="ＭＳ Ｐゴシック" charset="0"/>
              </a:defRPr>
            </a:lvl8pPr>
            <a:lvl9pPr marL="3766116" indent="-221536" defTabSz="913837" eaLnBrk="0" fontAlgn="base" hangingPunct="0">
              <a:spcBef>
                <a:spcPct val="0"/>
              </a:spcBef>
              <a:spcAft>
                <a:spcPct val="0"/>
              </a:spcAft>
              <a:defRPr sz="2300" b="1">
                <a:solidFill>
                  <a:schemeClr val="tx1"/>
                </a:solidFill>
                <a:latin typeface="Arial" charset="0"/>
                <a:ea typeface="ＭＳ Ｐゴシック" charset="0"/>
              </a:defRPr>
            </a:lvl9pPr>
          </a:lstStyle>
          <a:p>
            <a:fld id="{475B6BDA-20FC-C847-A57B-0CDCCAAB587F}" type="slidenum">
              <a:rPr lang="ja-JP" altLang="en-US" sz="1000" b="0">
                <a:latin typeface="Times New Roman" charset="0"/>
              </a:rPr>
              <a:pPr/>
              <a:t>14</a:t>
            </a:fld>
            <a:endParaRPr lang="en-US" altLang="ja-JP" sz="1000" b="0">
              <a:latin typeface="Times New Roman"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endParaRPr lang="pt-BR" altLang="ja-JP"/>
          </a:p>
        </p:txBody>
      </p:sp>
    </p:spTree>
    <p:extLst>
      <p:ext uri="{BB962C8B-B14F-4D97-AF65-F5344CB8AC3E}">
        <p14:creationId xmlns:p14="http://schemas.microsoft.com/office/powerpoint/2010/main" val="120294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B83A07-C41A-0D4F-B849-B55031964240}" type="slidenum">
              <a:rPr kumimoji="1" lang="ja-JP" altLang="en-US" smtClean="0"/>
              <a:t>15</a:t>
            </a:fld>
            <a:endParaRPr kumimoji="1" lang="ja-JP" altLang="en-US"/>
          </a:p>
        </p:txBody>
      </p:sp>
    </p:spTree>
    <p:extLst>
      <p:ext uri="{BB962C8B-B14F-4D97-AF65-F5344CB8AC3E}">
        <p14:creationId xmlns:p14="http://schemas.microsoft.com/office/powerpoint/2010/main" val="293321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xfrm>
            <a:off x="3883991" y="8684961"/>
            <a:ext cx="2972392" cy="457567"/>
          </a:xfrm>
          <a:prstGeom prst="rect">
            <a:avLst/>
          </a:prstGeom>
          <a:noFill/>
        </p:spPr>
        <p:txBody>
          <a:bodyPr/>
          <a:lstStyle/>
          <a:p>
            <a:fld id="{484FEF39-3EB3-4618-8754-1BA93CBDBF4C}" type="slidenum">
              <a:rPr lang="en-US" altLang="ja-JP" smtClean="0"/>
              <a:pPr/>
              <a:t>17</a:t>
            </a:fld>
            <a:endParaRPr lang="en-US" altLang="ja-JP" smtClean="0"/>
          </a:p>
        </p:txBody>
      </p:sp>
      <p:sp>
        <p:nvSpPr>
          <p:cNvPr id="19459" name="Rectangle 2"/>
          <p:cNvSpPr>
            <a:spLocks noGrp="1" noRot="1" noChangeAspect="1" noChangeArrowheads="1" noTextEdit="1"/>
          </p:cNvSpPr>
          <p:nvPr>
            <p:ph type="sldImg"/>
          </p:nvPr>
        </p:nvSpPr>
        <p:spPr>
          <a:xfrm>
            <a:off x="823913" y="450850"/>
            <a:ext cx="5208587" cy="3906838"/>
          </a:xfrm>
          <a:ln/>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78566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xfrm>
            <a:off x="3883991" y="8684961"/>
            <a:ext cx="2972392" cy="457567"/>
          </a:xfrm>
          <a:prstGeom prst="rect">
            <a:avLst/>
          </a:prstGeom>
          <a:noFill/>
        </p:spPr>
        <p:txBody>
          <a:bodyPr/>
          <a:lstStyle/>
          <a:p>
            <a:fld id="{4C494F0C-AC32-4E1F-8217-51F093E9342C}" type="slidenum">
              <a:rPr lang="en-US" altLang="ja-JP" smtClean="0"/>
              <a:pPr/>
              <a:t>18</a:t>
            </a:fld>
            <a:endParaRPr lang="en-US" altLang="ja-JP" smtClean="0"/>
          </a:p>
        </p:txBody>
      </p:sp>
      <p:sp>
        <p:nvSpPr>
          <p:cNvPr id="5123" name="Rectangle 2"/>
          <p:cNvSpPr>
            <a:spLocks noGrp="1" noRot="1" noChangeAspect="1" noChangeArrowheads="1" noTextEdit="1"/>
          </p:cNvSpPr>
          <p:nvPr>
            <p:ph type="sldImg"/>
          </p:nvPr>
        </p:nvSpPr>
        <p:spPr>
          <a:xfrm>
            <a:off x="1154113" y="690563"/>
            <a:ext cx="4556125" cy="3417887"/>
          </a:xfrm>
          <a:ln/>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138590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83991" y="8684961"/>
            <a:ext cx="2972392" cy="457567"/>
          </a:xfrm>
          <a:prstGeom prst="rect">
            <a:avLst/>
          </a:prstGeom>
          <a:noFill/>
        </p:spPr>
        <p:txBody>
          <a:bodyPr/>
          <a:lstStyle/>
          <a:p>
            <a:fld id="{14B968F0-9F23-4FA0-B477-9AA03DFD3573}" type="slidenum">
              <a:rPr lang="en-US" altLang="ja-JP"/>
              <a:pPr/>
              <a:t>19</a:t>
            </a:fld>
            <a:endParaRPr lang="en-US" altLang="ja-JP"/>
          </a:p>
        </p:txBody>
      </p:sp>
      <p:sp>
        <p:nvSpPr>
          <p:cNvPr id="36867" name="Rectangle 2"/>
          <p:cNvSpPr>
            <a:spLocks noGrp="1" noRot="1" noChangeAspect="1" noChangeArrowheads="1" noTextEdit="1"/>
          </p:cNvSpPr>
          <p:nvPr>
            <p:ph type="sldImg"/>
          </p:nvPr>
        </p:nvSpPr>
        <p:spPr>
          <a:ln/>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398640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B83A07-C41A-0D4F-B849-B55031964240}" type="slidenum">
              <a:rPr kumimoji="1" lang="ja-JP" altLang="en-US" smtClean="0"/>
              <a:t>20</a:t>
            </a:fld>
            <a:endParaRPr kumimoji="1" lang="ja-JP" altLang="en-US"/>
          </a:p>
        </p:txBody>
      </p:sp>
    </p:spTree>
    <p:extLst>
      <p:ext uri="{BB962C8B-B14F-4D97-AF65-F5344CB8AC3E}">
        <p14:creationId xmlns:p14="http://schemas.microsoft.com/office/powerpoint/2010/main" val="211439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3883991" y="8684961"/>
            <a:ext cx="2972392" cy="457567"/>
          </a:xfrm>
          <a:prstGeom prst="rect">
            <a:avLst/>
          </a:prstGeom>
        </p:spPr>
        <p:txBody>
          <a:bodyPr/>
          <a:lstStyle/>
          <a:p>
            <a:pPr>
              <a:defRPr/>
            </a:pPr>
            <a:fld id="{538386A9-F7D9-4C9D-B4A4-DFBFCE94FC45}" type="slidenum">
              <a:rPr lang="en-US" altLang="ja-JP" smtClean="0"/>
              <a:pPr>
                <a:defRPr/>
              </a:pPr>
              <a:t>21</a:t>
            </a:fld>
            <a:endParaRPr lang="en-US" altLang="ja-JP"/>
          </a:p>
        </p:txBody>
      </p:sp>
    </p:spTree>
    <p:extLst>
      <p:ext uri="{BB962C8B-B14F-4D97-AF65-F5344CB8AC3E}">
        <p14:creationId xmlns:p14="http://schemas.microsoft.com/office/powerpoint/2010/main" val="1163692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000" b="1">
                <a:solidFill>
                  <a:schemeClr val="tx1"/>
                </a:solidFill>
                <a:latin typeface="Arial" charset="0"/>
                <a:ea typeface="ＭＳ Ｐゴシック" charset="0"/>
                <a:cs typeface="ＭＳ Ｐゴシック" charset="0"/>
              </a:defRPr>
            </a:lvl1pPr>
            <a:lvl2pPr marL="742950" indent="-285750" eaLnBrk="0" hangingPunct="0">
              <a:defRPr kumimoji="1" sz="2000" b="1">
                <a:solidFill>
                  <a:schemeClr val="tx1"/>
                </a:solidFill>
                <a:latin typeface="Arial" charset="0"/>
                <a:ea typeface="ＭＳ Ｐゴシック" charset="0"/>
              </a:defRPr>
            </a:lvl2pPr>
            <a:lvl3pPr marL="1143000" indent="-228600" eaLnBrk="0" hangingPunct="0">
              <a:defRPr kumimoji="1" sz="2000" b="1">
                <a:solidFill>
                  <a:schemeClr val="tx1"/>
                </a:solidFill>
                <a:latin typeface="Arial" charset="0"/>
                <a:ea typeface="ＭＳ Ｐゴシック" charset="0"/>
              </a:defRPr>
            </a:lvl3pPr>
            <a:lvl4pPr marL="1600200" indent="-228600" eaLnBrk="0" hangingPunct="0">
              <a:defRPr kumimoji="1" sz="2000" b="1">
                <a:solidFill>
                  <a:schemeClr val="tx1"/>
                </a:solidFill>
                <a:latin typeface="Arial" charset="0"/>
                <a:ea typeface="ＭＳ Ｐゴシック" charset="0"/>
              </a:defRPr>
            </a:lvl4pPr>
            <a:lvl5pPr marL="2057400" indent="-228600" eaLnBrk="0" hangingPunct="0">
              <a:defRPr kumimoji="1" sz="2000" b="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000" b="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000" b="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000" b="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000" b="1">
                <a:solidFill>
                  <a:schemeClr val="tx1"/>
                </a:solidFill>
                <a:latin typeface="Arial" charset="0"/>
                <a:ea typeface="ＭＳ Ｐゴシック" charset="0"/>
              </a:defRPr>
            </a:lvl9pPr>
          </a:lstStyle>
          <a:p>
            <a:pPr eaLnBrk="1" hangingPunct="1"/>
            <a:fld id="{5CD33BF1-3087-7344-A8F9-09A5FBFA7632}" type="slidenum">
              <a:rPr lang="en-US" altLang="ja-JP" sz="1200" b="0"/>
              <a:pPr eaLnBrk="1" hangingPunct="1"/>
              <a:t>23</a:t>
            </a:fld>
            <a:endParaRPr lang="en-US" altLang="ja-JP" sz="12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5316" y="4394712"/>
            <a:ext cx="5487370" cy="411516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ja-JP" altLang="en-US" dirty="0">
                <a:ea typeface="ＭＳ Ｐ明朝" charset="0"/>
              </a:rPr>
              <a:t>これは昔から有名な中国の兵法家の孫子が唱えた「孫子の兵法」と云われる言葉です。戦争だけでなく現代の企業経営にも十分にあてはまります。１９９０年に起きた「イラクへの湾岸戦争」においても当時の軍司令官はこの教えに従い戦争戦略を立案実行したそうです</a:t>
            </a:r>
            <a:r>
              <a:rPr lang="ja-JP" altLang="en-US" dirty="0" smtClean="0">
                <a:ea typeface="ＭＳ Ｐ明朝" charset="0"/>
              </a:rPr>
              <a:t>。</a:t>
            </a:r>
            <a:endParaRPr lang="ja-JP" altLang="en-US" dirty="0">
              <a:ea typeface="ＭＳ Ｐ明朝" charset="0"/>
            </a:endParaRPr>
          </a:p>
          <a:p>
            <a:pPr eaLnBrk="1" hangingPunct="1"/>
            <a:r>
              <a:rPr lang="ja-JP" altLang="en-US" dirty="0">
                <a:ea typeface="ＭＳ Ｐ明朝" charset="0"/>
              </a:rPr>
              <a:t>個々の企業活動でも基本を着実に実行しているところは厳しい経営環境でも対応しているのだと思います。</a:t>
            </a:r>
          </a:p>
          <a:p>
            <a:pPr eaLnBrk="1" hangingPunct="1"/>
            <a:r>
              <a:rPr lang="ja-JP" altLang="en-US" dirty="0">
                <a:ea typeface="ＭＳ Ｐ明朝" charset="0"/>
              </a:rPr>
              <a:t>「戦略の失敗は戦術で挽回できず、戦術の失敗は戦闘では巻き返しできない」と言う言葉があります</a:t>
            </a:r>
            <a:r>
              <a:rPr lang="ja-JP" altLang="en-US" dirty="0" smtClean="0">
                <a:ea typeface="ＭＳ Ｐ明朝" charset="0"/>
              </a:rPr>
              <a:t>。</a:t>
            </a:r>
          </a:p>
          <a:p>
            <a:pPr eaLnBrk="1" hangingPunct="1"/>
            <a:endParaRPr lang="ja-JP" altLang="en-US" dirty="0">
              <a:ea typeface="ＭＳ Ｐ明朝" charset="0"/>
            </a:endParaRPr>
          </a:p>
          <a:p>
            <a:pPr eaLnBrk="1" hangingPunct="1"/>
            <a:r>
              <a:rPr lang="en-US" altLang="ja-JP" dirty="0" smtClean="0">
                <a:ea typeface="ＭＳ Ｐ明朝" charset="0"/>
              </a:rPr>
              <a:t>The </a:t>
            </a:r>
            <a:r>
              <a:rPr lang="en-US" altLang="ja-JP" dirty="0">
                <a:ea typeface="ＭＳ Ｐ明朝" charset="0"/>
              </a:rPr>
              <a:t>phrase here is very famous from the ancient times made by “Sun, old strategist” in china. This can be applied also for today’s business field. </a:t>
            </a:r>
          </a:p>
          <a:p>
            <a:pPr eaLnBrk="1" hangingPunct="1"/>
            <a:r>
              <a:rPr lang="en-US" altLang="ja-JP" dirty="0">
                <a:ea typeface="ＭＳ Ｐ明朝" charset="0"/>
              </a:rPr>
              <a:t>In 1990 there was “Golf War” against Iraq, and  the US commander  made a strategy and executed according to this strategy. </a:t>
            </a:r>
            <a:endParaRPr lang="en-US" altLang="ja-JP" dirty="0" smtClean="0">
              <a:ea typeface="ＭＳ Ｐ明朝" charset="0"/>
            </a:endParaRPr>
          </a:p>
          <a:p>
            <a:pPr eaLnBrk="1" hangingPunct="1"/>
            <a:r>
              <a:rPr lang="en-US" altLang="ja-JP" dirty="0" smtClean="0">
                <a:ea typeface="ＭＳ Ｐ明朝" charset="0"/>
              </a:rPr>
              <a:t>The </a:t>
            </a:r>
            <a:r>
              <a:rPr lang="en-US" altLang="ja-JP" dirty="0">
                <a:ea typeface="ＭＳ Ｐ明朝" charset="0"/>
              </a:rPr>
              <a:t>company who execute the basic steadily are managing the operation well adopting to the tough market.</a:t>
            </a:r>
          </a:p>
          <a:p>
            <a:pPr eaLnBrk="1" hangingPunct="1"/>
            <a:r>
              <a:rPr lang="en-US" altLang="ja-JP" dirty="0">
                <a:ea typeface="ＭＳ Ｐ明朝" charset="0"/>
              </a:rPr>
              <a:t>It is told that “ The failure of the strategy cannot rally it by the combat because it cannot retrieve the failure of the strategy by the strategy”</a:t>
            </a:r>
            <a:r>
              <a:rPr lang="en-US" altLang="ja-JP" dirty="0" smtClean="0">
                <a:ea typeface="ＭＳ Ｐ明朝" charset="0"/>
              </a:rPr>
              <a:t>.</a:t>
            </a:r>
            <a:endParaRPr lang="en-US" altLang="ja-JP" dirty="0">
              <a:ea typeface="ＭＳ Ｐ明朝" charset="0"/>
            </a:endParaRPr>
          </a:p>
        </p:txBody>
      </p:sp>
    </p:spTree>
    <p:extLst>
      <p:ext uri="{BB962C8B-B14F-4D97-AF65-F5344CB8AC3E}">
        <p14:creationId xmlns:p14="http://schemas.microsoft.com/office/powerpoint/2010/main" val="368598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B83A07-C41A-0D4F-B849-B55031964240}" type="slidenum">
              <a:rPr kumimoji="1" lang="ja-JP" altLang="en-US" smtClean="0"/>
              <a:t>2</a:t>
            </a:fld>
            <a:endParaRPr kumimoji="1" lang="ja-JP" altLang="en-US"/>
          </a:p>
        </p:txBody>
      </p:sp>
    </p:spTree>
    <p:extLst>
      <p:ext uri="{BB962C8B-B14F-4D97-AF65-F5344CB8AC3E}">
        <p14:creationId xmlns:p14="http://schemas.microsoft.com/office/powerpoint/2010/main" val="266990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B83A07-C41A-0D4F-B849-B55031964240}" type="slidenum">
              <a:rPr kumimoji="1" lang="ja-JP" altLang="en-US" smtClean="0"/>
              <a:t>24</a:t>
            </a:fld>
            <a:endParaRPr kumimoji="1" lang="ja-JP" altLang="en-US"/>
          </a:p>
        </p:txBody>
      </p:sp>
    </p:spTree>
    <p:extLst>
      <p:ext uri="{BB962C8B-B14F-4D97-AF65-F5344CB8AC3E}">
        <p14:creationId xmlns:p14="http://schemas.microsoft.com/office/powerpoint/2010/main" val="172574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B83A07-C41A-0D4F-B849-B55031964240}" type="slidenum">
              <a:rPr kumimoji="1" lang="ja-JP" altLang="en-US" smtClean="0"/>
              <a:t>3</a:t>
            </a:fld>
            <a:endParaRPr kumimoji="1" lang="ja-JP" altLang="en-US"/>
          </a:p>
        </p:txBody>
      </p:sp>
    </p:spTree>
    <p:extLst>
      <p:ext uri="{BB962C8B-B14F-4D97-AF65-F5344CB8AC3E}">
        <p14:creationId xmlns:p14="http://schemas.microsoft.com/office/powerpoint/2010/main" val="17043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B83A07-C41A-0D4F-B849-B55031964240}" type="slidenum">
              <a:rPr kumimoji="1" lang="ja-JP" altLang="en-US" smtClean="0"/>
              <a:t>4</a:t>
            </a:fld>
            <a:endParaRPr kumimoji="1" lang="ja-JP" altLang="en-US"/>
          </a:p>
        </p:txBody>
      </p:sp>
    </p:spTree>
    <p:extLst>
      <p:ext uri="{BB962C8B-B14F-4D97-AF65-F5344CB8AC3E}">
        <p14:creationId xmlns:p14="http://schemas.microsoft.com/office/powerpoint/2010/main" val="424668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0A430E-0EF6-0A4C-AF2C-7B0D4B6E1726}" type="slidenum">
              <a:rPr lang="en-US" altLang="ja-JP"/>
              <a:pPr/>
              <a:t>5</a:t>
            </a:fld>
            <a:endParaRPr lang="en-US" altLang="ja-JP"/>
          </a:p>
        </p:txBody>
      </p:sp>
      <p:sp>
        <p:nvSpPr>
          <p:cNvPr id="48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347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9222">
              <a:defRPr kumimoji="1" sz="1600" b="1" u="sng">
                <a:solidFill>
                  <a:srgbClr val="000000"/>
                </a:solidFill>
                <a:latin typeface="Arial" charset="0"/>
                <a:ea typeface="ＭＳ Ｐゴシック" charset="0"/>
                <a:cs typeface="ＭＳ Ｐゴシック" charset="0"/>
              </a:defRPr>
            </a:lvl1pPr>
            <a:lvl2pPr marL="719993" indent="-276920" defTabSz="909222">
              <a:defRPr kumimoji="1" sz="1600" b="1" u="sng">
                <a:solidFill>
                  <a:srgbClr val="000000"/>
                </a:solidFill>
                <a:latin typeface="Arial" charset="0"/>
                <a:ea typeface="ＭＳ Ｐゴシック" charset="0"/>
              </a:defRPr>
            </a:lvl2pPr>
            <a:lvl3pPr marL="1107681" indent="-221536" defTabSz="909222">
              <a:defRPr kumimoji="1" sz="1600" b="1" u="sng">
                <a:solidFill>
                  <a:srgbClr val="000000"/>
                </a:solidFill>
                <a:latin typeface="Arial" charset="0"/>
                <a:ea typeface="ＭＳ Ｐゴシック" charset="0"/>
              </a:defRPr>
            </a:lvl3pPr>
            <a:lvl4pPr marL="1550754" indent="-221536" defTabSz="909222">
              <a:defRPr kumimoji="1" sz="1600" b="1" u="sng">
                <a:solidFill>
                  <a:srgbClr val="000000"/>
                </a:solidFill>
                <a:latin typeface="Arial" charset="0"/>
                <a:ea typeface="ＭＳ Ｐゴシック" charset="0"/>
              </a:defRPr>
            </a:lvl4pPr>
            <a:lvl5pPr marL="1993826" indent="-221536" defTabSz="909222">
              <a:defRPr kumimoji="1" sz="1600" b="1" u="sng">
                <a:solidFill>
                  <a:srgbClr val="000000"/>
                </a:solidFill>
                <a:latin typeface="Arial" charset="0"/>
                <a:ea typeface="ＭＳ Ｐゴシック" charset="0"/>
              </a:defRPr>
            </a:lvl5pPr>
            <a:lvl6pPr marL="2436899"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6pPr>
            <a:lvl7pPr marL="2879971"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7pPr>
            <a:lvl8pPr marL="3323044"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8pPr>
            <a:lvl9pPr marL="3766116"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9pPr>
          </a:lstStyle>
          <a:p>
            <a:fld id="{AD25BE63-AB76-9F4B-8EAB-D25DE776C9D0}" type="slidenum">
              <a:rPr kumimoji="0" lang="ja-JP" altLang="en-US" sz="1200" b="0" u="none">
                <a:solidFill>
                  <a:schemeClr val="tx1"/>
                </a:solidFill>
                <a:latin typeface="Times New Roman" charset="0"/>
              </a:rPr>
              <a:pPr/>
              <a:t>6</a:t>
            </a:fld>
            <a:endParaRPr kumimoji="0" lang="en-US" altLang="ja-JP" sz="1200" b="0" u="none">
              <a:solidFill>
                <a:schemeClr val="tx1"/>
              </a:solidFill>
              <a:latin typeface="Times New Roman" charset="0"/>
            </a:endParaRPr>
          </a:p>
        </p:txBody>
      </p:sp>
      <p:sp>
        <p:nvSpPr>
          <p:cNvPr id="58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340352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0A430E-0EF6-0A4C-AF2C-7B0D4B6E1726}" type="slidenum">
              <a:rPr lang="en-US" altLang="ja-JP"/>
              <a:pPr/>
              <a:t>7</a:t>
            </a:fld>
            <a:endParaRPr lang="en-US" altLang="ja-JP"/>
          </a:p>
        </p:txBody>
      </p:sp>
      <p:sp>
        <p:nvSpPr>
          <p:cNvPr id="48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167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9222">
              <a:defRPr kumimoji="1" sz="1600" b="1" u="sng">
                <a:solidFill>
                  <a:srgbClr val="000000"/>
                </a:solidFill>
                <a:latin typeface="Arial" charset="0"/>
                <a:ea typeface="ＭＳ Ｐゴシック" charset="0"/>
                <a:cs typeface="ＭＳ Ｐゴシック" charset="0"/>
              </a:defRPr>
            </a:lvl1pPr>
            <a:lvl2pPr marL="719993" indent="-276920" defTabSz="909222">
              <a:defRPr kumimoji="1" sz="1600" b="1" u="sng">
                <a:solidFill>
                  <a:srgbClr val="000000"/>
                </a:solidFill>
                <a:latin typeface="Arial" charset="0"/>
                <a:ea typeface="ＭＳ Ｐゴシック" charset="0"/>
              </a:defRPr>
            </a:lvl2pPr>
            <a:lvl3pPr marL="1107681" indent="-221536" defTabSz="909222">
              <a:defRPr kumimoji="1" sz="1600" b="1" u="sng">
                <a:solidFill>
                  <a:srgbClr val="000000"/>
                </a:solidFill>
                <a:latin typeface="Arial" charset="0"/>
                <a:ea typeface="ＭＳ Ｐゴシック" charset="0"/>
              </a:defRPr>
            </a:lvl3pPr>
            <a:lvl4pPr marL="1550754" indent="-221536" defTabSz="909222">
              <a:defRPr kumimoji="1" sz="1600" b="1" u="sng">
                <a:solidFill>
                  <a:srgbClr val="000000"/>
                </a:solidFill>
                <a:latin typeface="Arial" charset="0"/>
                <a:ea typeface="ＭＳ Ｐゴシック" charset="0"/>
              </a:defRPr>
            </a:lvl4pPr>
            <a:lvl5pPr marL="1993826" indent="-221536" defTabSz="909222">
              <a:defRPr kumimoji="1" sz="1600" b="1" u="sng">
                <a:solidFill>
                  <a:srgbClr val="000000"/>
                </a:solidFill>
                <a:latin typeface="Arial" charset="0"/>
                <a:ea typeface="ＭＳ Ｐゴシック" charset="0"/>
              </a:defRPr>
            </a:lvl5pPr>
            <a:lvl6pPr marL="2436899"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6pPr>
            <a:lvl7pPr marL="2879971"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7pPr>
            <a:lvl8pPr marL="3323044"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8pPr>
            <a:lvl9pPr marL="3766116" indent="-221536" defTabSz="909222" eaLnBrk="0" fontAlgn="base" hangingPunct="0">
              <a:spcBef>
                <a:spcPct val="50000"/>
              </a:spcBef>
              <a:spcAft>
                <a:spcPct val="0"/>
              </a:spcAft>
              <a:buChar char="•"/>
              <a:defRPr kumimoji="1" sz="1600" b="1" u="sng">
                <a:solidFill>
                  <a:srgbClr val="000000"/>
                </a:solidFill>
                <a:latin typeface="Arial" charset="0"/>
                <a:ea typeface="ＭＳ Ｐゴシック" charset="0"/>
              </a:defRPr>
            </a:lvl9pPr>
          </a:lstStyle>
          <a:p>
            <a:fld id="{AD25BE63-AB76-9F4B-8EAB-D25DE776C9D0}" type="slidenum">
              <a:rPr kumimoji="0" lang="ja-JP" altLang="en-US" sz="1200" b="0" u="none">
                <a:solidFill>
                  <a:schemeClr val="tx1"/>
                </a:solidFill>
                <a:latin typeface="Times New Roman" charset="0"/>
              </a:rPr>
              <a:pPr/>
              <a:t>8</a:t>
            </a:fld>
            <a:endParaRPr kumimoji="0" lang="en-US" altLang="ja-JP" sz="1200" b="0" u="none">
              <a:solidFill>
                <a:schemeClr val="tx1"/>
              </a:solidFill>
              <a:latin typeface="Times New Roman" charset="0"/>
            </a:endParaRPr>
          </a:p>
        </p:txBody>
      </p:sp>
      <p:sp>
        <p:nvSpPr>
          <p:cNvPr id="58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305165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0A430E-0EF6-0A4C-AF2C-7B0D4B6E1726}" type="slidenum">
              <a:rPr lang="en-US" altLang="ja-JP"/>
              <a:pPr/>
              <a:t>9</a:t>
            </a:fld>
            <a:endParaRPr lang="en-US" altLang="ja-JP"/>
          </a:p>
        </p:txBody>
      </p:sp>
      <p:sp>
        <p:nvSpPr>
          <p:cNvPr id="48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602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x-none"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x-none"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B4ACED-A009-044D-A3BC-71D0D62ED3DF}" type="datetime1">
              <a:rPr kumimoji="1" lang="ja-JP" altLang="en-US" smtClean="0"/>
              <a:t>2015/8/4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38102399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x-none"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4" name="日付プレースホルダー 3"/>
          <p:cNvSpPr>
            <a:spLocks noGrp="1"/>
          </p:cNvSpPr>
          <p:nvPr>
            <p:ph type="dt" sz="half" idx="10"/>
          </p:nvPr>
        </p:nvSpPr>
        <p:spPr/>
        <p:txBody>
          <a:bodyPr/>
          <a:lstStyle/>
          <a:p>
            <a:fld id="{6263B21A-464E-4C4F-91BA-90586AB932B7}" type="datetime1">
              <a:rPr kumimoji="1" lang="ja-JP" altLang="en-US" smtClean="0"/>
              <a:t>2015/8/4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1852184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x-none"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4" name="日付プレースホルダー 3"/>
          <p:cNvSpPr>
            <a:spLocks noGrp="1"/>
          </p:cNvSpPr>
          <p:nvPr>
            <p:ph type="dt" sz="half" idx="10"/>
          </p:nvPr>
        </p:nvSpPr>
        <p:spPr/>
        <p:txBody>
          <a:bodyPr/>
          <a:lstStyle/>
          <a:p>
            <a:fld id="{ADC39B34-C258-B942-8CFB-AED079866E1B}" type="datetime1">
              <a:rPr kumimoji="1" lang="ja-JP" altLang="en-US" smtClean="0"/>
              <a:t>2015/8/4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658910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87325"/>
            <a:ext cx="8785225" cy="390525"/>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457200" y="1600200"/>
            <a:ext cx="8229600" cy="4525963"/>
          </a:xfrm>
          <a:prstGeom prst="rect">
            <a:avLst/>
          </a:prstGeom>
        </p:spPr>
        <p:txBody>
          <a:bodyPr vert="horz"/>
          <a:lstStyle/>
          <a:p>
            <a:pPr lvl="0"/>
            <a:endParaRPr lang="ja-JP" altLang="en-US" noProof="0" smtClean="0"/>
          </a:p>
        </p:txBody>
      </p:sp>
      <p:sp>
        <p:nvSpPr>
          <p:cNvPr id="4" name="Rectangle 6"/>
          <p:cNvSpPr>
            <a:spLocks noGrp="1" noChangeArrowheads="1"/>
          </p:cNvSpPr>
          <p:nvPr>
            <p:ph type="dt" sz="half" idx="10"/>
          </p:nvPr>
        </p:nvSpPr>
        <p:spPr>
          <a:ln/>
        </p:spPr>
        <p:txBody>
          <a:bodyPr/>
          <a:lstStyle>
            <a:lvl1pPr>
              <a:defRPr/>
            </a:lvl1pPr>
          </a:lstStyle>
          <a:p>
            <a:fld id="{B597D49F-51D0-8844-846C-F19A770AA62D}" type="datetime1">
              <a:rPr lang="ja-JP" altLang="en-US" smtClean="0"/>
              <a:t>2015/8/4</a:t>
            </a:fld>
            <a:endParaRPr lang="en-US" altLang="ja-JP"/>
          </a:p>
        </p:txBody>
      </p:sp>
      <p:sp>
        <p:nvSpPr>
          <p:cNvPr id="5" name="Rectangle 7"/>
          <p:cNvSpPr>
            <a:spLocks noGrp="1" noChangeArrowheads="1"/>
          </p:cNvSpPr>
          <p:nvPr>
            <p:ph type="sldNum" sz="quarter" idx="11"/>
          </p:nvPr>
        </p:nvSpPr>
        <p:spPr>
          <a:ln/>
        </p:spPr>
        <p:txBody>
          <a:bodyPr/>
          <a:lstStyle>
            <a:lvl1pPr>
              <a:defRPr/>
            </a:lvl1pPr>
          </a:lstStyle>
          <a:p>
            <a:fld id="{0D51FC82-4A10-F746-A993-0942DFF484D3}" type="slidenum">
              <a:rPr lang="ja-JP" altLang="en-US"/>
              <a:pPr/>
              <a:t>‹#›</a:t>
            </a:fld>
            <a:endParaRPr lang="en-US" altLang="ja-JP"/>
          </a:p>
        </p:txBody>
      </p:sp>
      <p:sp>
        <p:nvSpPr>
          <p:cNvPr id="6" name="Rectangle 9"/>
          <p:cNvSpPr>
            <a:spLocks noGrp="1" noChangeArrowheads="1"/>
          </p:cNvSpPr>
          <p:nvPr>
            <p:ph type="ftr" sz="quarter" idx="12"/>
          </p:nvPr>
        </p:nvSpPr>
        <p:spPr>
          <a:ln/>
        </p:spPr>
        <p:txBody>
          <a:bodyPr/>
          <a:lstStyle>
            <a:lvl1pPr>
              <a:defRPr/>
            </a:lvl1pPr>
          </a:lstStyle>
          <a:p>
            <a:endParaRPr lang="en-US" altLang="ja-JP"/>
          </a:p>
        </p:txBody>
      </p:sp>
    </p:spTree>
    <p:extLst>
      <p:ext uri="{BB962C8B-B14F-4D97-AF65-F5344CB8AC3E}">
        <p14:creationId xmlns:p14="http://schemas.microsoft.com/office/powerpoint/2010/main" val="1136326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188913"/>
            <a:ext cx="8229600" cy="5937250"/>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2CCF27F7-8C55-DB4F-B6BC-C50B16165D24}" type="datetime1">
              <a:rPr lang="ja-JP" altLang="en-US" smtClean="0"/>
              <a:t>2015/8/4</a:t>
            </a:fld>
            <a:endParaRPr lang="ja-JP"/>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5"/>
          <p:cNvSpPr>
            <a:spLocks noGrp="1" noChangeArrowheads="1"/>
          </p:cNvSpPr>
          <p:nvPr>
            <p:ph type="sldNum" sz="quarter" idx="12"/>
          </p:nvPr>
        </p:nvSpPr>
        <p:spPr>
          <a:ln/>
        </p:spPr>
        <p:txBody>
          <a:bodyPr/>
          <a:lstStyle>
            <a:lvl1pPr>
              <a:defRPr/>
            </a:lvl1pPr>
          </a:lstStyle>
          <a:p>
            <a:pPr>
              <a:defRPr/>
            </a:pPr>
            <a:fld id="{C33AAC78-A902-8546-A16D-3922911F5B4B}" type="slidenum">
              <a:rPr lang="ja-JP" altLang="en-US"/>
              <a:pPr>
                <a:defRPr/>
              </a:pPr>
              <a:t>‹#›</a:t>
            </a:fld>
            <a:endParaRPr lang="en-US" altLang="ja-JP"/>
          </a:p>
        </p:txBody>
      </p:sp>
    </p:spTree>
    <p:extLst>
      <p:ext uri="{BB962C8B-B14F-4D97-AF65-F5344CB8AC3E}">
        <p14:creationId xmlns:p14="http://schemas.microsoft.com/office/powerpoint/2010/main" val="188744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2636227" y="188914"/>
            <a:ext cx="3909646" cy="498475"/>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1"/>
            <a:ext cx="4044462" cy="4525963"/>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ー 3"/>
          <p:cNvSpPr>
            <a:spLocks noGrp="1"/>
          </p:cNvSpPr>
          <p:nvPr>
            <p:ph type="chart" sz="half" idx="2"/>
          </p:nvPr>
        </p:nvSpPr>
        <p:spPr>
          <a:xfrm>
            <a:off x="4642338" y="1600201"/>
            <a:ext cx="4044462" cy="4525963"/>
          </a:xfrm>
          <a:prstGeom prst="rect">
            <a:avLst/>
          </a:prstGeom>
        </p:spPr>
        <p:txBody>
          <a:bodyPr vert="horz"/>
          <a:lstStyle/>
          <a:p>
            <a:pPr lvl="0"/>
            <a:endParaRPr lang="ja-JP" alt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fld id="{4FB1C864-B96F-6D49-9B02-80D6783B5C8F}" type="datetime1">
              <a:rPr lang="ja-JP" altLang="en-US" smtClean="0"/>
              <a:t>2015/8/4</a:t>
            </a:fld>
            <a:endParaRPr lang="ja-JP"/>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5"/>
          <p:cNvSpPr>
            <a:spLocks noGrp="1" noChangeArrowheads="1"/>
          </p:cNvSpPr>
          <p:nvPr>
            <p:ph type="sldNum" sz="quarter" idx="12"/>
          </p:nvPr>
        </p:nvSpPr>
        <p:spPr>
          <a:ln/>
        </p:spPr>
        <p:txBody>
          <a:bodyPr/>
          <a:lstStyle>
            <a:lvl1pPr>
              <a:defRPr/>
            </a:lvl1pPr>
          </a:lstStyle>
          <a:p>
            <a:pPr>
              <a:defRPr/>
            </a:pPr>
            <a:fld id="{1D13E29E-85AF-C148-9AC1-FB2BA6EA20E6}" type="slidenum">
              <a:rPr lang="ja-JP" altLang="en-US"/>
              <a:pPr>
                <a:defRPr/>
              </a:pPr>
              <a:t>‹#›</a:t>
            </a:fld>
            <a:endParaRPr lang="en-US" altLang="ja-JP"/>
          </a:p>
        </p:txBody>
      </p:sp>
    </p:spTree>
    <p:extLst>
      <p:ext uri="{BB962C8B-B14F-4D97-AF65-F5344CB8AC3E}">
        <p14:creationId xmlns:p14="http://schemas.microsoft.com/office/powerpoint/2010/main" val="297070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x-none"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4" name="日付プレースホルダー 3"/>
          <p:cNvSpPr>
            <a:spLocks noGrp="1"/>
          </p:cNvSpPr>
          <p:nvPr>
            <p:ph type="dt" sz="half" idx="10"/>
          </p:nvPr>
        </p:nvSpPr>
        <p:spPr/>
        <p:txBody>
          <a:bodyPr/>
          <a:lstStyle/>
          <a:p>
            <a:fld id="{9A9E2B2B-446E-7547-B40C-1D7A0D64BF9D}" type="datetime1">
              <a:rPr kumimoji="1" lang="ja-JP" altLang="en-US" smtClean="0"/>
              <a:t>2015/8/4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406227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x-none"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x-none" smtClean="0"/>
              <a:t>マスター テキストの書式設定</a:t>
            </a:r>
          </a:p>
        </p:txBody>
      </p:sp>
      <p:sp>
        <p:nvSpPr>
          <p:cNvPr id="4" name="日付プレースホルダー 3"/>
          <p:cNvSpPr>
            <a:spLocks noGrp="1"/>
          </p:cNvSpPr>
          <p:nvPr>
            <p:ph type="dt" sz="half" idx="10"/>
          </p:nvPr>
        </p:nvSpPr>
        <p:spPr/>
        <p:txBody>
          <a:bodyPr/>
          <a:lstStyle/>
          <a:p>
            <a:fld id="{53D85B02-9B8C-5C45-8B07-81044A3AD6EF}" type="datetime1">
              <a:rPr kumimoji="1" lang="ja-JP" altLang="en-US" smtClean="0"/>
              <a:t>2015/8/4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3778670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x-none"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5" name="日付プレースホルダー 4"/>
          <p:cNvSpPr>
            <a:spLocks noGrp="1"/>
          </p:cNvSpPr>
          <p:nvPr>
            <p:ph type="dt" sz="half" idx="10"/>
          </p:nvPr>
        </p:nvSpPr>
        <p:spPr/>
        <p:txBody>
          <a:bodyPr/>
          <a:lstStyle/>
          <a:p>
            <a:fld id="{8217173D-F817-0E42-AA71-1EFA00E443F9}" type="datetime1">
              <a:rPr kumimoji="1" lang="ja-JP" altLang="en-US" smtClean="0"/>
              <a:t>2015/8/4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3268685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x-none"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x-none"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x-none"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7" name="日付プレースホルダー 6"/>
          <p:cNvSpPr>
            <a:spLocks noGrp="1"/>
          </p:cNvSpPr>
          <p:nvPr>
            <p:ph type="dt" sz="half" idx="10"/>
          </p:nvPr>
        </p:nvSpPr>
        <p:spPr/>
        <p:txBody>
          <a:bodyPr/>
          <a:lstStyle/>
          <a:p>
            <a:fld id="{4ACC88C8-190C-B34B-BBAA-084FEDCDCCE2}" type="datetime1">
              <a:rPr kumimoji="1" lang="ja-JP" altLang="en-US" smtClean="0"/>
              <a:t>2015/8/4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3084566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x-none"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A07BE11-B244-6245-AC52-3AB88290AFDA}" type="datetime1">
              <a:rPr kumimoji="1" lang="ja-JP" altLang="en-US" smtClean="0"/>
              <a:t>2015/8/4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13176280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8035F6-20C0-B24C-9730-9E03E1EE84BA}" type="datetime1">
              <a:rPr kumimoji="1" lang="ja-JP" altLang="en-US" smtClean="0"/>
              <a:t>2015/8/4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4185648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x-none"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x-none" smtClean="0"/>
              <a:t>マスター テキストの書式設定</a:t>
            </a:r>
          </a:p>
        </p:txBody>
      </p:sp>
      <p:sp>
        <p:nvSpPr>
          <p:cNvPr id="5" name="日付プレースホルダー 4"/>
          <p:cNvSpPr>
            <a:spLocks noGrp="1"/>
          </p:cNvSpPr>
          <p:nvPr>
            <p:ph type="dt" sz="half" idx="10"/>
          </p:nvPr>
        </p:nvSpPr>
        <p:spPr/>
        <p:txBody>
          <a:bodyPr/>
          <a:lstStyle/>
          <a:p>
            <a:fld id="{4F7D7A8F-9341-3B48-83CF-219791F93C53}" type="datetime1">
              <a:rPr kumimoji="1" lang="ja-JP" altLang="en-US" smtClean="0"/>
              <a:t>2015/8/4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5800112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x-none"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x-none" smtClean="0"/>
              <a:t>マスター テキストの書式設定</a:t>
            </a:r>
          </a:p>
        </p:txBody>
      </p:sp>
      <p:sp>
        <p:nvSpPr>
          <p:cNvPr id="5" name="日付プレースホルダー 4"/>
          <p:cNvSpPr>
            <a:spLocks noGrp="1"/>
          </p:cNvSpPr>
          <p:nvPr>
            <p:ph type="dt" sz="half" idx="10"/>
          </p:nvPr>
        </p:nvSpPr>
        <p:spPr/>
        <p:txBody>
          <a:bodyPr/>
          <a:lstStyle/>
          <a:p>
            <a:fld id="{2983CA5B-E02B-324D-9B4F-FA45E6D7BC3B}" type="datetime1">
              <a:rPr kumimoji="1" lang="ja-JP" altLang="en-US" smtClean="0"/>
              <a:t>2015/8/4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1202005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x-none"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x-none" smtClean="0"/>
              <a:t>マスター テキストの書式設定</a:t>
            </a:r>
          </a:p>
          <a:p>
            <a:pPr lvl="1"/>
            <a:r>
              <a:rPr kumimoji="1" lang="ja-JP" altLang="x-none" smtClean="0"/>
              <a:t>第 </a:t>
            </a:r>
            <a:r>
              <a:rPr kumimoji="1" lang="x-none" altLang="ja-JP" smtClean="0"/>
              <a:t>2 </a:t>
            </a:r>
            <a:r>
              <a:rPr kumimoji="1" lang="ja-JP" altLang="x-none" smtClean="0"/>
              <a:t>レベル</a:t>
            </a:r>
          </a:p>
          <a:p>
            <a:pPr lvl="2"/>
            <a:r>
              <a:rPr kumimoji="1" lang="ja-JP" altLang="x-none" smtClean="0"/>
              <a:t>第 </a:t>
            </a:r>
            <a:r>
              <a:rPr kumimoji="1" lang="x-none" altLang="ja-JP" smtClean="0"/>
              <a:t>3 </a:t>
            </a:r>
            <a:r>
              <a:rPr kumimoji="1" lang="ja-JP" altLang="x-none" smtClean="0"/>
              <a:t>レベル</a:t>
            </a:r>
          </a:p>
          <a:p>
            <a:pPr lvl="3"/>
            <a:r>
              <a:rPr kumimoji="1" lang="ja-JP" altLang="x-none" smtClean="0"/>
              <a:t>第 </a:t>
            </a:r>
            <a:r>
              <a:rPr kumimoji="1" lang="x-none" altLang="ja-JP" smtClean="0"/>
              <a:t>4 </a:t>
            </a:r>
            <a:r>
              <a:rPr kumimoji="1" lang="ja-JP" altLang="x-none" smtClean="0"/>
              <a:t>レベル</a:t>
            </a:r>
          </a:p>
          <a:p>
            <a:pPr lvl="4"/>
            <a:r>
              <a:rPr kumimoji="1" lang="ja-JP" altLang="x-none" smtClean="0"/>
              <a:t>第 </a:t>
            </a:r>
            <a:r>
              <a:rPr kumimoji="1" lang="x-none" altLang="ja-JP" smtClean="0"/>
              <a:t>5 </a:t>
            </a:r>
            <a:r>
              <a:rPr kumimoji="1" lang="ja-JP" altLang="x-none"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C0E4C-D47C-D545-ABF8-FE3084F67849}" type="datetime1">
              <a:rPr kumimoji="1" lang="ja-JP" altLang="en-US" smtClean="0"/>
              <a:t>2015/8/4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0DFCB-6BB7-3746-B916-E8DDA6DDA1EC}" type="slidenum">
              <a:rPr kumimoji="1" lang="ja-JP" altLang="en-US" smtClean="0"/>
              <a:t>‹#›</a:t>
            </a:fld>
            <a:endParaRPr kumimoji="1" lang="ja-JP" altLang="en-US"/>
          </a:p>
        </p:txBody>
      </p:sp>
    </p:spTree>
    <p:extLst>
      <p:ext uri="{BB962C8B-B14F-4D97-AF65-F5344CB8AC3E}">
        <p14:creationId xmlns:p14="http://schemas.microsoft.com/office/powerpoint/2010/main" val="426858049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44823"/>
            <a:ext cx="9143999" cy="6858000"/>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4" y="105419"/>
            <a:ext cx="1667814" cy="1803801"/>
          </a:xfrm>
          <a:prstGeom prst="rect">
            <a:avLst/>
          </a:prstGeom>
        </p:spPr>
      </p:pic>
      <p:sp>
        <p:nvSpPr>
          <p:cNvPr id="6" name="CaixaDeTexto 5"/>
          <p:cNvSpPr txBox="1"/>
          <p:nvPr/>
        </p:nvSpPr>
        <p:spPr>
          <a:xfrm>
            <a:off x="5834495" y="568037"/>
            <a:ext cx="3304310" cy="646331"/>
          </a:xfrm>
          <a:prstGeom prst="rect">
            <a:avLst/>
          </a:prstGeom>
          <a:noFill/>
        </p:spPr>
        <p:txBody>
          <a:bodyPr wrap="square" rtlCol="0">
            <a:spAutoFit/>
          </a:bodyPr>
          <a:lstStyle/>
          <a:p>
            <a:r>
              <a:rPr lang="pt-BR" b="1" dirty="0" smtClean="0">
                <a:latin typeface="Arial" panose="020B0604020202020204" pitchFamily="34" charset="0"/>
                <a:cs typeface="Arial" panose="020B0604020202020204" pitchFamily="34" charset="0"/>
              </a:rPr>
              <a:t>Audit </a:t>
            </a:r>
            <a:r>
              <a:rPr lang="pt-BR" b="1" dirty="0" smtClean="0">
                <a:solidFill>
                  <a:srgbClr val="C00000"/>
                </a:solidFill>
                <a:latin typeface="Arial" panose="020B0604020202020204" pitchFamily="34" charset="0"/>
                <a:cs typeface="Arial" panose="020B0604020202020204" pitchFamily="34" charset="0"/>
              </a:rPr>
              <a:t>●</a:t>
            </a:r>
            <a:r>
              <a:rPr lang="pt-BR" b="1" dirty="0" smtClean="0">
                <a:latin typeface="Arial" panose="020B0604020202020204" pitchFamily="34" charset="0"/>
                <a:cs typeface="Arial" panose="020B0604020202020204" pitchFamily="34" charset="0"/>
              </a:rPr>
              <a:t> Advisory </a:t>
            </a:r>
            <a:r>
              <a:rPr lang="pt-BR" b="1" dirty="0">
                <a:solidFill>
                  <a:srgbClr val="C00000"/>
                </a:solidFill>
                <a:latin typeface="Arial" panose="020B0604020202020204" pitchFamily="34" charset="0"/>
                <a:cs typeface="Arial" panose="020B0604020202020204" pitchFamily="34" charset="0"/>
              </a:rPr>
              <a:t>●</a:t>
            </a:r>
            <a:r>
              <a:rPr lang="pt-BR" b="1" dirty="0">
                <a:latin typeface="Arial" panose="020B0604020202020204" pitchFamily="34" charset="0"/>
                <a:cs typeface="Arial" panose="020B0604020202020204" pitchFamily="34" charset="0"/>
              </a:rPr>
              <a:t> </a:t>
            </a:r>
            <a:r>
              <a:rPr lang="pt-BR" b="1" dirty="0" smtClean="0">
                <a:latin typeface="Arial" panose="020B0604020202020204" pitchFamily="34" charset="0"/>
                <a:cs typeface="Arial" panose="020B0604020202020204" pitchFamily="34" charset="0"/>
              </a:rPr>
              <a:t>Outsourcing </a:t>
            </a:r>
            <a:r>
              <a:rPr lang="pt-BR" b="1" dirty="0">
                <a:solidFill>
                  <a:srgbClr val="C00000"/>
                </a:solidFill>
                <a:latin typeface="Arial" panose="020B0604020202020204" pitchFamily="34" charset="0"/>
                <a:cs typeface="Arial" panose="020B0604020202020204" pitchFamily="34" charset="0"/>
              </a:rPr>
              <a:t>●</a:t>
            </a:r>
            <a:r>
              <a:rPr lang="pt-BR" b="1" dirty="0" smtClean="0">
                <a:latin typeface="Arial" panose="020B0604020202020204" pitchFamily="34" charset="0"/>
                <a:cs typeface="Arial" panose="020B0604020202020204" pitchFamily="34" charset="0"/>
              </a:rPr>
              <a:t> Tax</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1253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1763218" y="117679"/>
            <a:ext cx="6315171" cy="483978"/>
          </a:xfrm>
        </p:spPr>
        <p:txBody>
          <a:bodyPr>
            <a:noAutofit/>
          </a:bodyPr>
          <a:lstStyle/>
          <a:p>
            <a:r>
              <a:rPr lang="pt-BR" altLang="ja-JP" sz="2800" b="1" dirty="0">
                <a:cs typeface="ＭＳ Ｐゴシック" charset="0"/>
              </a:rPr>
              <a:t>7</a:t>
            </a:r>
            <a:r>
              <a:rPr lang="pt-BR" altLang="ja-JP" sz="2800" b="1" dirty="0" smtClean="0">
                <a:cs typeface="ＭＳ Ｐゴシック" charset="0"/>
              </a:rPr>
              <a:t>.</a:t>
            </a:r>
            <a:r>
              <a:rPr lang="ja-JP" altLang="en-US" sz="2800" b="1" dirty="0" smtClean="0">
                <a:cs typeface="ＭＳ Ｐゴシック" charset="0"/>
              </a:rPr>
              <a:t>ブラジルへのサプライベース</a:t>
            </a:r>
            <a:endParaRPr lang="pt-BR" sz="2800" b="1" dirty="0"/>
          </a:p>
        </p:txBody>
      </p:sp>
      <p:grpSp>
        <p:nvGrpSpPr>
          <p:cNvPr id="466947" name="Group 3"/>
          <p:cNvGrpSpPr>
            <a:grpSpLocks/>
          </p:cNvGrpSpPr>
          <p:nvPr/>
        </p:nvGrpSpPr>
        <p:grpSpPr bwMode="auto">
          <a:xfrm>
            <a:off x="206601" y="893744"/>
            <a:ext cx="8726262" cy="5056206"/>
            <a:chOff x="181" y="474"/>
            <a:chExt cx="5913" cy="3261"/>
          </a:xfrm>
        </p:grpSpPr>
        <p:grpSp>
          <p:nvGrpSpPr>
            <p:cNvPr id="466948" name="Group 4"/>
            <p:cNvGrpSpPr>
              <a:grpSpLocks/>
            </p:cNvGrpSpPr>
            <p:nvPr/>
          </p:nvGrpSpPr>
          <p:grpSpPr bwMode="auto">
            <a:xfrm>
              <a:off x="2650" y="597"/>
              <a:ext cx="3444" cy="2926"/>
              <a:chOff x="2497" y="624"/>
              <a:chExt cx="3444" cy="2926"/>
            </a:xfrm>
          </p:grpSpPr>
          <p:sp>
            <p:nvSpPr>
              <p:cNvPr id="466949" name="Freeform 5"/>
              <p:cNvSpPr>
                <a:spLocks/>
              </p:cNvSpPr>
              <p:nvPr/>
            </p:nvSpPr>
            <p:spPr bwMode="auto">
              <a:xfrm>
                <a:off x="2687" y="1882"/>
                <a:ext cx="1077" cy="1398"/>
              </a:xfrm>
              <a:custGeom>
                <a:avLst/>
                <a:gdLst>
                  <a:gd name="T0" fmla="*/ 32 w 1043"/>
                  <a:gd name="T1" fmla="*/ 491 h 1353"/>
                  <a:gd name="T2" fmla="*/ 38 w 1043"/>
                  <a:gd name="T3" fmla="*/ 503 h 1353"/>
                  <a:gd name="T4" fmla="*/ 65 w 1043"/>
                  <a:gd name="T5" fmla="*/ 537 h 1353"/>
                  <a:gd name="T6" fmla="*/ 92 w 1043"/>
                  <a:gd name="T7" fmla="*/ 575 h 1353"/>
                  <a:gd name="T8" fmla="*/ 152 w 1043"/>
                  <a:gd name="T9" fmla="*/ 623 h 1353"/>
                  <a:gd name="T10" fmla="*/ 236 w 1043"/>
                  <a:gd name="T11" fmla="*/ 618 h 1353"/>
                  <a:gd name="T12" fmla="*/ 339 w 1043"/>
                  <a:gd name="T13" fmla="*/ 593 h 1353"/>
                  <a:gd name="T14" fmla="*/ 360 w 1043"/>
                  <a:gd name="T15" fmla="*/ 626 h 1353"/>
                  <a:gd name="T16" fmla="*/ 393 w 1043"/>
                  <a:gd name="T17" fmla="*/ 618 h 1353"/>
                  <a:gd name="T18" fmla="*/ 399 w 1043"/>
                  <a:gd name="T19" fmla="*/ 716 h 1353"/>
                  <a:gd name="T20" fmla="*/ 446 w 1043"/>
                  <a:gd name="T21" fmla="*/ 795 h 1353"/>
                  <a:gd name="T22" fmla="*/ 474 w 1043"/>
                  <a:gd name="T23" fmla="*/ 901 h 1353"/>
                  <a:gd name="T24" fmla="*/ 442 w 1043"/>
                  <a:gd name="T25" fmla="*/ 1019 h 1353"/>
                  <a:gd name="T26" fmla="*/ 483 w 1043"/>
                  <a:gd name="T27" fmla="*/ 1119 h 1353"/>
                  <a:gd name="T28" fmla="*/ 495 w 1043"/>
                  <a:gd name="T29" fmla="*/ 1212 h 1353"/>
                  <a:gd name="T30" fmla="*/ 544 w 1043"/>
                  <a:gd name="T31" fmla="*/ 1352 h 1353"/>
                  <a:gd name="T32" fmla="*/ 676 w 1043"/>
                  <a:gd name="T33" fmla="*/ 1332 h 1353"/>
                  <a:gd name="T34" fmla="*/ 756 w 1043"/>
                  <a:gd name="T35" fmla="*/ 1232 h 1353"/>
                  <a:gd name="T36" fmla="*/ 763 w 1043"/>
                  <a:gd name="T37" fmla="*/ 1176 h 1353"/>
                  <a:gd name="T38" fmla="*/ 802 w 1043"/>
                  <a:gd name="T39" fmla="*/ 1149 h 1353"/>
                  <a:gd name="T40" fmla="*/ 791 w 1043"/>
                  <a:gd name="T41" fmla="*/ 1067 h 1353"/>
                  <a:gd name="T42" fmla="*/ 878 w 1043"/>
                  <a:gd name="T43" fmla="*/ 986 h 1353"/>
                  <a:gd name="T44" fmla="*/ 879 w 1043"/>
                  <a:gd name="T45" fmla="*/ 892 h 1353"/>
                  <a:gd name="T46" fmla="*/ 854 w 1043"/>
                  <a:gd name="T47" fmla="*/ 816 h 1353"/>
                  <a:gd name="T48" fmla="*/ 896 w 1043"/>
                  <a:gd name="T49" fmla="*/ 731 h 1353"/>
                  <a:gd name="T50" fmla="*/ 987 w 1043"/>
                  <a:gd name="T51" fmla="*/ 630 h 1353"/>
                  <a:gd name="T52" fmla="*/ 1042 w 1043"/>
                  <a:gd name="T53" fmla="*/ 517 h 1353"/>
                  <a:gd name="T54" fmla="*/ 1036 w 1043"/>
                  <a:gd name="T55" fmla="*/ 486 h 1353"/>
                  <a:gd name="T56" fmla="*/ 946 w 1043"/>
                  <a:gd name="T57" fmla="*/ 515 h 1353"/>
                  <a:gd name="T58" fmla="*/ 918 w 1043"/>
                  <a:gd name="T59" fmla="*/ 470 h 1353"/>
                  <a:gd name="T60" fmla="*/ 866 w 1043"/>
                  <a:gd name="T61" fmla="*/ 428 h 1353"/>
                  <a:gd name="T62" fmla="*/ 848 w 1043"/>
                  <a:gd name="T63" fmla="*/ 372 h 1353"/>
                  <a:gd name="T64" fmla="*/ 806 w 1043"/>
                  <a:gd name="T65" fmla="*/ 261 h 1353"/>
                  <a:gd name="T66" fmla="*/ 754 w 1043"/>
                  <a:gd name="T67" fmla="*/ 151 h 1353"/>
                  <a:gd name="T68" fmla="*/ 730 w 1043"/>
                  <a:gd name="T69" fmla="*/ 113 h 1353"/>
                  <a:gd name="T70" fmla="*/ 704 w 1043"/>
                  <a:gd name="T71" fmla="*/ 127 h 1353"/>
                  <a:gd name="T72" fmla="*/ 644 w 1043"/>
                  <a:gd name="T73" fmla="*/ 111 h 1353"/>
                  <a:gd name="T74" fmla="*/ 566 w 1043"/>
                  <a:gd name="T75" fmla="*/ 103 h 1353"/>
                  <a:gd name="T76" fmla="*/ 551 w 1043"/>
                  <a:gd name="T77" fmla="*/ 139 h 1353"/>
                  <a:gd name="T78" fmla="*/ 492 w 1043"/>
                  <a:gd name="T79" fmla="*/ 98 h 1353"/>
                  <a:gd name="T80" fmla="*/ 415 w 1043"/>
                  <a:gd name="T81" fmla="*/ 63 h 1353"/>
                  <a:gd name="T82" fmla="*/ 433 w 1043"/>
                  <a:gd name="T83" fmla="*/ 0 h 1353"/>
                  <a:gd name="T84" fmla="*/ 398 w 1043"/>
                  <a:gd name="T85" fmla="*/ 4 h 1353"/>
                  <a:gd name="T86" fmla="*/ 289 w 1043"/>
                  <a:gd name="T87" fmla="*/ 11 h 1353"/>
                  <a:gd name="T88" fmla="*/ 233 w 1043"/>
                  <a:gd name="T89" fmla="*/ 40 h 1353"/>
                  <a:gd name="T90" fmla="*/ 179 w 1043"/>
                  <a:gd name="T91" fmla="*/ 28 h 1353"/>
                  <a:gd name="T92" fmla="*/ 129 w 1043"/>
                  <a:gd name="T93" fmla="*/ 94 h 1353"/>
                  <a:gd name="T94" fmla="*/ 112 w 1043"/>
                  <a:gd name="T95" fmla="*/ 158 h 1353"/>
                  <a:gd name="T96" fmla="*/ 71 w 1043"/>
                  <a:gd name="T97" fmla="*/ 187 h 1353"/>
                  <a:gd name="T98" fmla="*/ 10 w 1043"/>
                  <a:gd name="T99" fmla="*/ 315 h 1353"/>
                  <a:gd name="T100" fmla="*/ 24 w 1043"/>
                  <a:gd name="T101" fmla="*/ 361 h 1353"/>
                  <a:gd name="T102" fmla="*/ 0 w 1043"/>
                  <a:gd name="T103" fmla="*/ 433 h 1353"/>
                  <a:gd name="T104" fmla="*/ 32 w 1043"/>
                  <a:gd name="T105" fmla="*/ 491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3" h="1353">
                    <a:moveTo>
                      <a:pt x="32" y="491"/>
                    </a:moveTo>
                    <a:lnTo>
                      <a:pt x="38" y="503"/>
                    </a:lnTo>
                    <a:lnTo>
                      <a:pt x="65" y="537"/>
                    </a:lnTo>
                    <a:lnTo>
                      <a:pt x="92" y="575"/>
                    </a:lnTo>
                    <a:lnTo>
                      <a:pt x="152" y="623"/>
                    </a:lnTo>
                    <a:lnTo>
                      <a:pt x="236" y="618"/>
                    </a:lnTo>
                    <a:lnTo>
                      <a:pt x="339" y="593"/>
                    </a:lnTo>
                    <a:lnTo>
                      <a:pt x="360" y="626"/>
                    </a:lnTo>
                    <a:lnTo>
                      <a:pt x="393" y="618"/>
                    </a:lnTo>
                    <a:lnTo>
                      <a:pt x="399" y="716"/>
                    </a:lnTo>
                    <a:lnTo>
                      <a:pt x="446" y="795"/>
                    </a:lnTo>
                    <a:lnTo>
                      <a:pt x="474" y="901"/>
                    </a:lnTo>
                    <a:lnTo>
                      <a:pt x="442" y="1019"/>
                    </a:lnTo>
                    <a:lnTo>
                      <a:pt x="483" y="1119"/>
                    </a:lnTo>
                    <a:lnTo>
                      <a:pt x="495" y="1212"/>
                    </a:lnTo>
                    <a:lnTo>
                      <a:pt x="544" y="1352"/>
                    </a:lnTo>
                    <a:lnTo>
                      <a:pt x="676" y="1332"/>
                    </a:lnTo>
                    <a:lnTo>
                      <a:pt x="756" y="1232"/>
                    </a:lnTo>
                    <a:lnTo>
                      <a:pt x="763" y="1176"/>
                    </a:lnTo>
                    <a:lnTo>
                      <a:pt x="802" y="1149"/>
                    </a:lnTo>
                    <a:lnTo>
                      <a:pt x="791" y="1067"/>
                    </a:lnTo>
                    <a:lnTo>
                      <a:pt x="878" y="986"/>
                    </a:lnTo>
                    <a:lnTo>
                      <a:pt x="879" y="892"/>
                    </a:lnTo>
                    <a:lnTo>
                      <a:pt x="854" y="816"/>
                    </a:lnTo>
                    <a:lnTo>
                      <a:pt x="896" y="731"/>
                    </a:lnTo>
                    <a:lnTo>
                      <a:pt x="987" y="630"/>
                    </a:lnTo>
                    <a:lnTo>
                      <a:pt x="1042" y="517"/>
                    </a:lnTo>
                    <a:lnTo>
                      <a:pt x="1036" y="486"/>
                    </a:lnTo>
                    <a:lnTo>
                      <a:pt x="946" y="515"/>
                    </a:lnTo>
                    <a:lnTo>
                      <a:pt x="918" y="470"/>
                    </a:lnTo>
                    <a:lnTo>
                      <a:pt x="866" y="428"/>
                    </a:lnTo>
                    <a:lnTo>
                      <a:pt x="848" y="372"/>
                    </a:lnTo>
                    <a:lnTo>
                      <a:pt x="806" y="261"/>
                    </a:lnTo>
                    <a:lnTo>
                      <a:pt x="754" y="151"/>
                    </a:lnTo>
                    <a:lnTo>
                      <a:pt x="730" y="113"/>
                    </a:lnTo>
                    <a:lnTo>
                      <a:pt x="704" y="127"/>
                    </a:lnTo>
                    <a:lnTo>
                      <a:pt x="644" y="111"/>
                    </a:lnTo>
                    <a:lnTo>
                      <a:pt x="566" y="103"/>
                    </a:lnTo>
                    <a:lnTo>
                      <a:pt x="551" y="139"/>
                    </a:lnTo>
                    <a:lnTo>
                      <a:pt x="492" y="98"/>
                    </a:lnTo>
                    <a:lnTo>
                      <a:pt x="415" y="63"/>
                    </a:lnTo>
                    <a:lnTo>
                      <a:pt x="433" y="0"/>
                    </a:lnTo>
                    <a:lnTo>
                      <a:pt x="398" y="4"/>
                    </a:lnTo>
                    <a:lnTo>
                      <a:pt x="289" y="11"/>
                    </a:lnTo>
                    <a:lnTo>
                      <a:pt x="233" y="40"/>
                    </a:lnTo>
                    <a:lnTo>
                      <a:pt x="179" y="28"/>
                    </a:lnTo>
                    <a:lnTo>
                      <a:pt x="129" y="94"/>
                    </a:lnTo>
                    <a:lnTo>
                      <a:pt x="112" y="158"/>
                    </a:lnTo>
                    <a:lnTo>
                      <a:pt x="71" y="187"/>
                    </a:lnTo>
                    <a:lnTo>
                      <a:pt x="10" y="315"/>
                    </a:lnTo>
                    <a:lnTo>
                      <a:pt x="24" y="361"/>
                    </a:lnTo>
                    <a:lnTo>
                      <a:pt x="0" y="433"/>
                    </a:lnTo>
                    <a:lnTo>
                      <a:pt x="32" y="491"/>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0" name="Freeform 6"/>
              <p:cNvSpPr>
                <a:spLocks/>
              </p:cNvSpPr>
              <p:nvPr/>
            </p:nvSpPr>
            <p:spPr bwMode="auto">
              <a:xfrm>
                <a:off x="3634" y="2834"/>
                <a:ext cx="113" cy="263"/>
              </a:xfrm>
              <a:custGeom>
                <a:avLst/>
                <a:gdLst>
                  <a:gd name="T0" fmla="*/ 0 w 110"/>
                  <a:gd name="T1" fmla="*/ 182 h 255"/>
                  <a:gd name="T2" fmla="*/ 10 w 110"/>
                  <a:gd name="T3" fmla="*/ 233 h 255"/>
                  <a:gd name="T4" fmla="*/ 30 w 110"/>
                  <a:gd name="T5" fmla="*/ 254 h 255"/>
                  <a:gd name="T6" fmla="*/ 63 w 110"/>
                  <a:gd name="T7" fmla="*/ 233 h 255"/>
                  <a:gd name="T8" fmla="*/ 109 w 110"/>
                  <a:gd name="T9" fmla="*/ 66 h 255"/>
                  <a:gd name="T10" fmla="*/ 90 w 110"/>
                  <a:gd name="T11" fmla="*/ 0 h 255"/>
                  <a:gd name="T12" fmla="*/ 10 w 110"/>
                  <a:gd name="T13" fmla="*/ 100 h 255"/>
                  <a:gd name="T14" fmla="*/ 20 w 110"/>
                  <a:gd name="T15" fmla="*/ 144 h 255"/>
                  <a:gd name="T16" fmla="*/ 0 w 110"/>
                  <a:gd name="T17" fmla="*/ 18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55">
                    <a:moveTo>
                      <a:pt x="0" y="182"/>
                    </a:moveTo>
                    <a:lnTo>
                      <a:pt x="10" y="233"/>
                    </a:lnTo>
                    <a:lnTo>
                      <a:pt x="30" y="254"/>
                    </a:lnTo>
                    <a:lnTo>
                      <a:pt x="63" y="233"/>
                    </a:lnTo>
                    <a:lnTo>
                      <a:pt x="109" y="66"/>
                    </a:lnTo>
                    <a:lnTo>
                      <a:pt x="90" y="0"/>
                    </a:lnTo>
                    <a:lnTo>
                      <a:pt x="10" y="100"/>
                    </a:lnTo>
                    <a:lnTo>
                      <a:pt x="20" y="144"/>
                    </a:lnTo>
                    <a:lnTo>
                      <a:pt x="0" y="182"/>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1" name="Freeform 7"/>
              <p:cNvSpPr>
                <a:spLocks/>
              </p:cNvSpPr>
              <p:nvPr/>
            </p:nvSpPr>
            <p:spPr bwMode="auto">
              <a:xfrm>
                <a:off x="4741" y="2807"/>
                <a:ext cx="621" cy="564"/>
              </a:xfrm>
              <a:custGeom>
                <a:avLst/>
                <a:gdLst>
                  <a:gd name="T0" fmla="*/ 0 w 602"/>
                  <a:gd name="T1" fmla="*/ 298 h 547"/>
                  <a:gd name="T2" fmla="*/ 3 w 602"/>
                  <a:gd name="T3" fmla="*/ 221 h 547"/>
                  <a:gd name="T4" fmla="*/ 44 w 602"/>
                  <a:gd name="T5" fmla="*/ 184 h 547"/>
                  <a:gd name="T6" fmla="*/ 107 w 602"/>
                  <a:gd name="T7" fmla="*/ 168 h 547"/>
                  <a:gd name="T8" fmla="*/ 127 w 602"/>
                  <a:gd name="T9" fmla="*/ 119 h 547"/>
                  <a:gd name="T10" fmla="*/ 184 w 602"/>
                  <a:gd name="T11" fmla="*/ 62 h 547"/>
                  <a:gd name="T12" fmla="*/ 221 w 602"/>
                  <a:gd name="T13" fmla="*/ 78 h 547"/>
                  <a:gd name="T14" fmla="*/ 247 w 602"/>
                  <a:gd name="T15" fmla="*/ 41 h 547"/>
                  <a:gd name="T16" fmla="*/ 273 w 602"/>
                  <a:gd name="T17" fmla="*/ 10 h 547"/>
                  <a:gd name="T18" fmla="*/ 342 w 602"/>
                  <a:gd name="T19" fmla="*/ 32 h 547"/>
                  <a:gd name="T20" fmla="*/ 330 w 602"/>
                  <a:gd name="T21" fmla="*/ 82 h 547"/>
                  <a:gd name="T22" fmla="*/ 397 w 602"/>
                  <a:gd name="T23" fmla="*/ 132 h 547"/>
                  <a:gd name="T24" fmla="*/ 416 w 602"/>
                  <a:gd name="T25" fmla="*/ 111 h 547"/>
                  <a:gd name="T26" fmla="*/ 423 w 602"/>
                  <a:gd name="T27" fmla="*/ 26 h 547"/>
                  <a:gd name="T28" fmla="*/ 439 w 602"/>
                  <a:gd name="T29" fmla="*/ 0 h 547"/>
                  <a:gd name="T30" fmla="*/ 477 w 602"/>
                  <a:gd name="T31" fmla="*/ 82 h 547"/>
                  <a:gd name="T32" fmla="*/ 494 w 602"/>
                  <a:gd name="T33" fmla="*/ 157 h 547"/>
                  <a:gd name="T34" fmla="*/ 531 w 602"/>
                  <a:gd name="T35" fmla="*/ 180 h 547"/>
                  <a:gd name="T36" fmla="*/ 560 w 602"/>
                  <a:gd name="T37" fmla="*/ 242 h 547"/>
                  <a:gd name="T38" fmla="*/ 591 w 602"/>
                  <a:gd name="T39" fmla="*/ 273 h 547"/>
                  <a:gd name="T40" fmla="*/ 601 w 602"/>
                  <a:gd name="T41" fmla="*/ 332 h 547"/>
                  <a:gd name="T42" fmla="*/ 595 w 602"/>
                  <a:gd name="T43" fmla="*/ 389 h 547"/>
                  <a:gd name="T44" fmla="*/ 569 w 602"/>
                  <a:gd name="T45" fmla="*/ 437 h 547"/>
                  <a:gd name="T46" fmla="*/ 548 w 602"/>
                  <a:gd name="T47" fmla="*/ 520 h 547"/>
                  <a:gd name="T48" fmla="*/ 492 w 602"/>
                  <a:gd name="T49" fmla="*/ 545 h 547"/>
                  <a:gd name="T50" fmla="*/ 470 w 602"/>
                  <a:gd name="T51" fmla="*/ 525 h 547"/>
                  <a:gd name="T52" fmla="*/ 447 w 602"/>
                  <a:gd name="T53" fmla="*/ 546 h 547"/>
                  <a:gd name="T54" fmla="*/ 395 w 602"/>
                  <a:gd name="T55" fmla="*/ 518 h 547"/>
                  <a:gd name="T56" fmla="*/ 386 w 602"/>
                  <a:gd name="T57" fmla="*/ 474 h 547"/>
                  <a:gd name="T58" fmla="*/ 363 w 602"/>
                  <a:gd name="T59" fmla="*/ 418 h 547"/>
                  <a:gd name="T60" fmla="*/ 335 w 602"/>
                  <a:gd name="T61" fmla="*/ 467 h 547"/>
                  <a:gd name="T62" fmla="*/ 309 w 602"/>
                  <a:gd name="T63" fmla="*/ 418 h 547"/>
                  <a:gd name="T64" fmla="*/ 264 w 602"/>
                  <a:gd name="T65" fmla="*/ 398 h 547"/>
                  <a:gd name="T66" fmla="*/ 183 w 602"/>
                  <a:gd name="T67" fmla="*/ 411 h 547"/>
                  <a:gd name="T68" fmla="*/ 149 w 602"/>
                  <a:gd name="T69" fmla="*/ 441 h 547"/>
                  <a:gd name="T70" fmla="*/ 93 w 602"/>
                  <a:gd name="T71" fmla="*/ 442 h 547"/>
                  <a:gd name="T72" fmla="*/ 61 w 602"/>
                  <a:gd name="T73" fmla="*/ 467 h 547"/>
                  <a:gd name="T74" fmla="*/ 19 w 602"/>
                  <a:gd name="T75" fmla="*/ 450 h 547"/>
                  <a:gd name="T76" fmla="*/ 29 w 602"/>
                  <a:gd name="T77" fmla="*/ 399 h 547"/>
                  <a:gd name="T78" fmla="*/ 0 w 602"/>
                  <a:gd name="T79" fmla="*/ 29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7">
                    <a:moveTo>
                      <a:pt x="0" y="298"/>
                    </a:moveTo>
                    <a:lnTo>
                      <a:pt x="3" y="221"/>
                    </a:lnTo>
                    <a:lnTo>
                      <a:pt x="44" y="184"/>
                    </a:lnTo>
                    <a:lnTo>
                      <a:pt x="107" y="168"/>
                    </a:lnTo>
                    <a:lnTo>
                      <a:pt x="127" y="119"/>
                    </a:lnTo>
                    <a:lnTo>
                      <a:pt x="184" y="62"/>
                    </a:lnTo>
                    <a:lnTo>
                      <a:pt x="221" y="78"/>
                    </a:lnTo>
                    <a:lnTo>
                      <a:pt x="247" y="41"/>
                    </a:lnTo>
                    <a:lnTo>
                      <a:pt x="273" y="10"/>
                    </a:lnTo>
                    <a:lnTo>
                      <a:pt x="342" y="32"/>
                    </a:lnTo>
                    <a:lnTo>
                      <a:pt x="330" y="82"/>
                    </a:lnTo>
                    <a:lnTo>
                      <a:pt x="397" y="132"/>
                    </a:lnTo>
                    <a:lnTo>
                      <a:pt x="416" y="111"/>
                    </a:lnTo>
                    <a:lnTo>
                      <a:pt x="423" y="26"/>
                    </a:lnTo>
                    <a:lnTo>
                      <a:pt x="439" y="0"/>
                    </a:lnTo>
                    <a:lnTo>
                      <a:pt x="477" y="82"/>
                    </a:lnTo>
                    <a:lnTo>
                      <a:pt x="494" y="157"/>
                    </a:lnTo>
                    <a:lnTo>
                      <a:pt x="531" y="180"/>
                    </a:lnTo>
                    <a:lnTo>
                      <a:pt x="560" y="242"/>
                    </a:lnTo>
                    <a:lnTo>
                      <a:pt x="591" y="273"/>
                    </a:lnTo>
                    <a:lnTo>
                      <a:pt x="601" y="332"/>
                    </a:lnTo>
                    <a:lnTo>
                      <a:pt x="595" y="389"/>
                    </a:lnTo>
                    <a:lnTo>
                      <a:pt x="569" y="437"/>
                    </a:lnTo>
                    <a:lnTo>
                      <a:pt x="548" y="520"/>
                    </a:lnTo>
                    <a:lnTo>
                      <a:pt x="492" y="545"/>
                    </a:lnTo>
                    <a:lnTo>
                      <a:pt x="470" y="525"/>
                    </a:lnTo>
                    <a:lnTo>
                      <a:pt x="447" y="546"/>
                    </a:lnTo>
                    <a:lnTo>
                      <a:pt x="395" y="518"/>
                    </a:lnTo>
                    <a:lnTo>
                      <a:pt x="386" y="474"/>
                    </a:lnTo>
                    <a:lnTo>
                      <a:pt x="363" y="418"/>
                    </a:lnTo>
                    <a:lnTo>
                      <a:pt x="335" y="467"/>
                    </a:lnTo>
                    <a:lnTo>
                      <a:pt x="309" y="418"/>
                    </a:lnTo>
                    <a:lnTo>
                      <a:pt x="264" y="398"/>
                    </a:lnTo>
                    <a:lnTo>
                      <a:pt x="183" y="411"/>
                    </a:lnTo>
                    <a:lnTo>
                      <a:pt x="149" y="441"/>
                    </a:lnTo>
                    <a:lnTo>
                      <a:pt x="93" y="442"/>
                    </a:lnTo>
                    <a:lnTo>
                      <a:pt x="61" y="467"/>
                    </a:lnTo>
                    <a:lnTo>
                      <a:pt x="19" y="450"/>
                    </a:lnTo>
                    <a:lnTo>
                      <a:pt x="29" y="399"/>
                    </a:lnTo>
                    <a:lnTo>
                      <a:pt x="0" y="298"/>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2" name="Freeform 8"/>
              <p:cNvSpPr>
                <a:spLocks/>
              </p:cNvSpPr>
              <p:nvPr/>
            </p:nvSpPr>
            <p:spPr bwMode="auto">
              <a:xfrm>
                <a:off x="5225" y="3409"/>
                <a:ext cx="57" cy="68"/>
              </a:xfrm>
              <a:custGeom>
                <a:avLst/>
                <a:gdLst>
                  <a:gd name="T0" fmla="*/ 0 w 56"/>
                  <a:gd name="T1" fmla="*/ 14 h 65"/>
                  <a:gd name="T2" fmla="*/ 1 w 56"/>
                  <a:gd name="T3" fmla="*/ 0 h 65"/>
                  <a:gd name="T4" fmla="*/ 49 w 56"/>
                  <a:gd name="T5" fmla="*/ 4 h 65"/>
                  <a:gd name="T6" fmla="*/ 55 w 56"/>
                  <a:gd name="T7" fmla="*/ 36 h 65"/>
                  <a:gd name="T8" fmla="*/ 32 w 56"/>
                  <a:gd name="T9" fmla="*/ 64 h 65"/>
                  <a:gd name="T10" fmla="*/ 0 w 56"/>
                  <a:gd name="T11" fmla="*/ 14 h 65"/>
                </a:gdLst>
                <a:ahLst/>
                <a:cxnLst>
                  <a:cxn ang="0">
                    <a:pos x="T0" y="T1"/>
                  </a:cxn>
                  <a:cxn ang="0">
                    <a:pos x="T2" y="T3"/>
                  </a:cxn>
                  <a:cxn ang="0">
                    <a:pos x="T4" y="T5"/>
                  </a:cxn>
                  <a:cxn ang="0">
                    <a:pos x="T6" y="T7"/>
                  </a:cxn>
                  <a:cxn ang="0">
                    <a:pos x="T8" y="T9"/>
                  </a:cxn>
                  <a:cxn ang="0">
                    <a:pos x="T10" y="T11"/>
                  </a:cxn>
                </a:cxnLst>
                <a:rect l="0" t="0" r="r" b="b"/>
                <a:pathLst>
                  <a:path w="56" h="65">
                    <a:moveTo>
                      <a:pt x="0" y="14"/>
                    </a:moveTo>
                    <a:lnTo>
                      <a:pt x="1" y="0"/>
                    </a:lnTo>
                    <a:lnTo>
                      <a:pt x="49" y="4"/>
                    </a:lnTo>
                    <a:lnTo>
                      <a:pt x="55" y="36"/>
                    </a:lnTo>
                    <a:lnTo>
                      <a:pt x="32" y="64"/>
                    </a:lnTo>
                    <a:lnTo>
                      <a:pt x="0" y="14"/>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3" name="Freeform 9"/>
              <p:cNvSpPr>
                <a:spLocks/>
              </p:cNvSpPr>
              <p:nvPr/>
            </p:nvSpPr>
            <p:spPr bwMode="auto">
              <a:xfrm>
                <a:off x="5565" y="3409"/>
                <a:ext cx="120" cy="141"/>
              </a:xfrm>
              <a:custGeom>
                <a:avLst/>
                <a:gdLst>
                  <a:gd name="T0" fmla="*/ 0 w 117"/>
                  <a:gd name="T1" fmla="*/ 118 h 136"/>
                  <a:gd name="T2" fmla="*/ 26 w 117"/>
                  <a:gd name="T3" fmla="*/ 77 h 136"/>
                  <a:gd name="T4" fmla="*/ 68 w 117"/>
                  <a:gd name="T5" fmla="*/ 47 h 136"/>
                  <a:gd name="T6" fmla="*/ 89 w 117"/>
                  <a:gd name="T7" fmla="*/ 0 h 136"/>
                  <a:gd name="T8" fmla="*/ 116 w 117"/>
                  <a:gd name="T9" fmla="*/ 25 h 136"/>
                  <a:gd name="T10" fmla="*/ 99 w 117"/>
                  <a:gd name="T11" fmla="*/ 71 h 136"/>
                  <a:gd name="T12" fmla="*/ 75 w 117"/>
                  <a:gd name="T13" fmla="*/ 74 h 136"/>
                  <a:gd name="T14" fmla="*/ 37 w 117"/>
                  <a:gd name="T15" fmla="*/ 135 h 136"/>
                  <a:gd name="T16" fmla="*/ 0 w 117"/>
                  <a:gd name="T1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36">
                    <a:moveTo>
                      <a:pt x="0" y="118"/>
                    </a:moveTo>
                    <a:lnTo>
                      <a:pt x="26" y="77"/>
                    </a:lnTo>
                    <a:lnTo>
                      <a:pt x="68" y="47"/>
                    </a:lnTo>
                    <a:lnTo>
                      <a:pt x="89" y="0"/>
                    </a:lnTo>
                    <a:lnTo>
                      <a:pt x="116" y="25"/>
                    </a:lnTo>
                    <a:lnTo>
                      <a:pt x="99" y="71"/>
                    </a:lnTo>
                    <a:lnTo>
                      <a:pt x="75" y="74"/>
                    </a:lnTo>
                    <a:lnTo>
                      <a:pt x="37" y="135"/>
                    </a:lnTo>
                    <a:lnTo>
                      <a:pt x="0" y="118"/>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4" name="Freeform 10"/>
              <p:cNvSpPr>
                <a:spLocks/>
              </p:cNvSpPr>
              <p:nvPr/>
            </p:nvSpPr>
            <p:spPr bwMode="auto">
              <a:xfrm>
                <a:off x="5662" y="3278"/>
                <a:ext cx="88" cy="150"/>
              </a:xfrm>
              <a:custGeom>
                <a:avLst/>
                <a:gdLst>
                  <a:gd name="T0" fmla="*/ 0 w 86"/>
                  <a:gd name="T1" fmla="*/ 0 h 146"/>
                  <a:gd name="T2" fmla="*/ 48 w 86"/>
                  <a:gd name="T3" fmla="*/ 52 h 146"/>
                  <a:gd name="T4" fmla="*/ 85 w 86"/>
                  <a:gd name="T5" fmla="*/ 66 h 146"/>
                  <a:gd name="T6" fmla="*/ 79 w 86"/>
                  <a:gd name="T7" fmla="*/ 99 h 146"/>
                  <a:gd name="T8" fmla="*/ 47 w 86"/>
                  <a:gd name="T9" fmla="*/ 145 h 146"/>
                  <a:gd name="T10" fmla="*/ 15 w 86"/>
                  <a:gd name="T11" fmla="*/ 103 h 146"/>
                  <a:gd name="T12" fmla="*/ 34 w 86"/>
                  <a:gd name="T13" fmla="*/ 74 h 146"/>
                  <a:gd name="T14" fmla="*/ 31 w 86"/>
                  <a:gd name="T15" fmla="*/ 52 h 146"/>
                  <a:gd name="T16" fmla="*/ 0 w 8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6">
                    <a:moveTo>
                      <a:pt x="0" y="0"/>
                    </a:moveTo>
                    <a:lnTo>
                      <a:pt x="48" y="52"/>
                    </a:lnTo>
                    <a:lnTo>
                      <a:pt x="85" y="66"/>
                    </a:lnTo>
                    <a:lnTo>
                      <a:pt x="79" y="99"/>
                    </a:lnTo>
                    <a:lnTo>
                      <a:pt x="47" y="145"/>
                    </a:lnTo>
                    <a:lnTo>
                      <a:pt x="15" y="103"/>
                    </a:lnTo>
                    <a:lnTo>
                      <a:pt x="34" y="74"/>
                    </a:lnTo>
                    <a:lnTo>
                      <a:pt x="31" y="52"/>
                    </a:lnTo>
                    <a:lnTo>
                      <a:pt x="0" y="0"/>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5" name="Freeform 11"/>
              <p:cNvSpPr>
                <a:spLocks/>
              </p:cNvSpPr>
              <p:nvPr/>
            </p:nvSpPr>
            <p:spPr bwMode="auto">
              <a:xfrm>
                <a:off x="5006" y="2613"/>
                <a:ext cx="318" cy="189"/>
              </a:xfrm>
              <a:custGeom>
                <a:avLst/>
                <a:gdLst>
                  <a:gd name="T0" fmla="*/ 0 w 307"/>
                  <a:gd name="T1" fmla="*/ 17 h 182"/>
                  <a:gd name="T2" fmla="*/ 46 w 307"/>
                  <a:gd name="T3" fmla="*/ 30 h 182"/>
                  <a:gd name="T4" fmla="*/ 30 w 307"/>
                  <a:gd name="T5" fmla="*/ 66 h 182"/>
                  <a:gd name="T6" fmla="*/ 110 w 307"/>
                  <a:gd name="T7" fmla="*/ 92 h 182"/>
                  <a:gd name="T8" fmla="*/ 105 w 307"/>
                  <a:gd name="T9" fmla="*/ 149 h 182"/>
                  <a:gd name="T10" fmla="*/ 183 w 307"/>
                  <a:gd name="T11" fmla="*/ 162 h 182"/>
                  <a:gd name="T12" fmla="*/ 207 w 307"/>
                  <a:gd name="T13" fmla="*/ 131 h 182"/>
                  <a:gd name="T14" fmla="*/ 306 w 307"/>
                  <a:gd name="T15" fmla="*/ 181 h 182"/>
                  <a:gd name="T16" fmla="*/ 256 w 307"/>
                  <a:gd name="T17" fmla="*/ 104 h 182"/>
                  <a:gd name="T18" fmla="*/ 107 w 307"/>
                  <a:gd name="T19" fmla="*/ 17 h 182"/>
                  <a:gd name="T20" fmla="*/ 23 w 307"/>
                  <a:gd name="T21" fmla="*/ 0 h 182"/>
                  <a:gd name="T22" fmla="*/ 0 w 307"/>
                  <a:gd name="T23" fmla="*/ 1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182">
                    <a:moveTo>
                      <a:pt x="0" y="17"/>
                    </a:moveTo>
                    <a:lnTo>
                      <a:pt x="46" y="30"/>
                    </a:lnTo>
                    <a:lnTo>
                      <a:pt x="30" y="66"/>
                    </a:lnTo>
                    <a:lnTo>
                      <a:pt x="110" y="92"/>
                    </a:lnTo>
                    <a:lnTo>
                      <a:pt x="105" y="149"/>
                    </a:lnTo>
                    <a:lnTo>
                      <a:pt x="183" y="162"/>
                    </a:lnTo>
                    <a:lnTo>
                      <a:pt x="207" y="131"/>
                    </a:lnTo>
                    <a:lnTo>
                      <a:pt x="306" y="181"/>
                    </a:lnTo>
                    <a:lnTo>
                      <a:pt x="256" y="104"/>
                    </a:lnTo>
                    <a:lnTo>
                      <a:pt x="107" y="17"/>
                    </a:lnTo>
                    <a:lnTo>
                      <a:pt x="23" y="0"/>
                    </a:lnTo>
                    <a:lnTo>
                      <a:pt x="0" y="17"/>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6" name="Freeform 12"/>
              <p:cNvSpPr>
                <a:spLocks/>
              </p:cNvSpPr>
              <p:nvPr/>
            </p:nvSpPr>
            <p:spPr bwMode="auto">
              <a:xfrm>
                <a:off x="4868" y="2424"/>
                <a:ext cx="68" cy="78"/>
              </a:xfrm>
              <a:custGeom>
                <a:avLst/>
                <a:gdLst>
                  <a:gd name="T0" fmla="*/ 0 w 65"/>
                  <a:gd name="T1" fmla="*/ 51 h 76"/>
                  <a:gd name="T2" fmla="*/ 15 w 65"/>
                  <a:gd name="T3" fmla="*/ 26 h 76"/>
                  <a:gd name="T4" fmla="*/ 57 w 65"/>
                  <a:gd name="T5" fmla="*/ 0 h 76"/>
                  <a:gd name="T6" fmla="*/ 64 w 65"/>
                  <a:gd name="T7" fmla="*/ 46 h 76"/>
                  <a:gd name="T8" fmla="*/ 54 w 65"/>
                  <a:gd name="T9" fmla="*/ 75 h 76"/>
                  <a:gd name="T10" fmla="*/ 27 w 65"/>
                  <a:gd name="T11" fmla="*/ 36 h 76"/>
                  <a:gd name="T12" fmla="*/ 0 w 65"/>
                  <a:gd name="T13" fmla="*/ 51 h 76"/>
                </a:gdLst>
                <a:ahLst/>
                <a:cxnLst>
                  <a:cxn ang="0">
                    <a:pos x="T0" y="T1"/>
                  </a:cxn>
                  <a:cxn ang="0">
                    <a:pos x="T2" y="T3"/>
                  </a:cxn>
                  <a:cxn ang="0">
                    <a:pos x="T4" y="T5"/>
                  </a:cxn>
                  <a:cxn ang="0">
                    <a:pos x="T6" y="T7"/>
                  </a:cxn>
                  <a:cxn ang="0">
                    <a:pos x="T8" y="T9"/>
                  </a:cxn>
                  <a:cxn ang="0">
                    <a:pos x="T10" y="T11"/>
                  </a:cxn>
                  <a:cxn ang="0">
                    <a:pos x="T12" y="T13"/>
                  </a:cxn>
                </a:cxnLst>
                <a:rect l="0" t="0" r="r" b="b"/>
                <a:pathLst>
                  <a:path w="65" h="76">
                    <a:moveTo>
                      <a:pt x="0" y="51"/>
                    </a:moveTo>
                    <a:lnTo>
                      <a:pt x="15" y="26"/>
                    </a:lnTo>
                    <a:lnTo>
                      <a:pt x="57" y="0"/>
                    </a:lnTo>
                    <a:lnTo>
                      <a:pt x="64" y="46"/>
                    </a:lnTo>
                    <a:lnTo>
                      <a:pt x="54" y="75"/>
                    </a:lnTo>
                    <a:lnTo>
                      <a:pt x="27" y="36"/>
                    </a:lnTo>
                    <a:lnTo>
                      <a:pt x="0" y="51"/>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7" name="Freeform 13"/>
              <p:cNvSpPr>
                <a:spLocks/>
              </p:cNvSpPr>
              <p:nvPr/>
            </p:nvSpPr>
            <p:spPr bwMode="auto">
              <a:xfrm>
                <a:off x="4837" y="2254"/>
                <a:ext cx="64" cy="121"/>
              </a:xfrm>
              <a:custGeom>
                <a:avLst/>
                <a:gdLst>
                  <a:gd name="T0" fmla="*/ 0 w 62"/>
                  <a:gd name="T1" fmla="*/ 46 h 117"/>
                  <a:gd name="T2" fmla="*/ 11 w 62"/>
                  <a:gd name="T3" fmla="*/ 0 h 117"/>
                  <a:gd name="T4" fmla="*/ 33 w 62"/>
                  <a:gd name="T5" fmla="*/ 0 h 117"/>
                  <a:gd name="T6" fmla="*/ 38 w 62"/>
                  <a:gd name="T7" fmla="*/ 32 h 117"/>
                  <a:gd name="T8" fmla="*/ 21 w 62"/>
                  <a:gd name="T9" fmla="*/ 64 h 117"/>
                  <a:gd name="T10" fmla="*/ 61 w 62"/>
                  <a:gd name="T11" fmla="*/ 116 h 117"/>
                  <a:gd name="T12" fmla="*/ 11 w 62"/>
                  <a:gd name="T13" fmla="*/ 90 h 117"/>
                  <a:gd name="T14" fmla="*/ 0 w 62"/>
                  <a:gd name="T15" fmla="*/ 4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7">
                    <a:moveTo>
                      <a:pt x="0" y="46"/>
                    </a:moveTo>
                    <a:lnTo>
                      <a:pt x="11" y="0"/>
                    </a:lnTo>
                    <a:lnTo>
                      <a:pt x="33" y="0"/>
                    </a:lnTo>
                    <a:lnTo>
                      <a:pt x="38" y="32"/>
                    </a:lnTo>
                    <a:lnTo>
                      <a:pt x="21" y="64"/>
                    </a:lnTo>
                    <a:lnTo>
                      <a:pt x="61" y="116"/>
                    </a:lnTo>
                    <a:lnTo>
                      <a:pt x="11" y="90"/>
                    </a:lnTo>
                    <a:lnTo>
                      <a:pt x="0" y="46"/>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8" name="Freeform 14"/>
              <p:cNvSpPr>
                <a:spLocks/>
              </p:cNvSpPr>
              <p:nvPr/>
            </p:nvSpPr>
            <p:spPr bwMode="auto">
              <a:xfrm>
                <a:off x="4820" y="2576"/>
                <a:ext cx="97" cy="135"/>
              </a:xfrm>
              <a:custGeom>
                <a:avLst/>
                <a:gdLst>
                  <a:gd name="T0" fmla="*/ 0 w 95"/>
                  <a:gd name="T1" fmla="*/ 79 h 131"/>
                  <a:gd name="T2" fmla="*/ 7 w 95"/>
                  <a:gd name="T3" fmla="*/ 126 h 131"/>
                  <a:gd name="T4" fmla="*/ 37 w 95"/>
                  <a:gd name="T5" fmla="*/ 130 h 131"/>
                  <a:gd name="T6" fmla="*/ 60 w 95"/>
                  <a:gd name="T7" fmla="*/ 110 h 131"/>
                  <a:gd name="T8" fmla="*/ 37 w 95"/>
                  <a:gd name="T9" fmla="*/ 63 h 131"/>
                  <a:gd name="T10" fmla="*/ 82 w 95"/>
                  <a:gd name="T11" fmla="*/ 25 h 131"/>
                  <a:gd name="T12" fmla="*/ 94 w 95"/>
                  <a:gd name="T13" fmla="*/ 0 h 131"/>
                  <a:gd name="T14" fmla="*/ 33 w 95"/>
                  <a:gd name="T15" fmla="*/ 7 h 131"/>
                  <a:gd name="T16" fmla="*/ 18 w 95"/>
                  <a:gd name="T17" fmla="*/ 19 h 131"/>
                  <a:gd name="T18" fmla="*/ 0 w 95"/>
                  <a:gd name="T19" fmla="*/ 7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1">
                    <a:moveTo>
                      <a:pt x="0" y="79"/>
                    </a:moveTo>
                    <a:lnTo>
                      <a:pt x="7" y="126"/>
                    </a:lnTo>
                    <a:lnTo>
                      <a:pt x="37" y="130"/>
                    </a:lnTo>
                    <a:lnTo>
                      <a:pt x="60" y="110"/>
                    </a:lnTo>
                    <a:lnTo>
                      <a:pt x="37" y="63"/>
                    </a:lnTo>
                    <a:lnTo>
                      <a:pt x="82" y="25"/>
                    </a:lnTo>
                    <a:lnTo>
                      <a:pt x="94" y="0"/>
                    </a:lnTo>
                    <a:lnTo>
                      <a:pt x="33" y="7"/>
                    </a:lnTo>
                    <a:lnTo>
                      <a:pt x="18" y="19"/>
                    </a:lnTo>
                    <a:lnTo>
                      <a:pt x="0" y="79"/>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59" name="Freeform 15"/>
              <p:cNvSpPr>
                <a:spLocks/>
              </p:cNvSpPr>
              <p:nvPr/>
            </p:nvSpPr>
            <p:spPr bwMode="auto">
              <a:xfrm>
                <a:off x="4666" y="2476"/>
                <a:ext cx="160" cy="207"/>
              </a:xfrm>
              <a:custGeom>
                <a:avLst/>
                <a:gdLst>
                  <a:gd name="T0" fmla="*/ 0 w 155"/>
                  <a:gd name="T1" fmla="*/ 117 h 201"/>
                  <a:gd name="T2" fmla="*/ 11 w 155"/>
                  <a:gd name="T3" fmla="*/ 96 h 201"/>
                  <a:gd name="T4" fmla="*/ 123 w 155"/>
                  <a:gd name="T5" fmla="*/ 0 h 201"/>
                  <a:gd name="T6" fmla="*/ 154 w 155"/>
                  <a:gd name="T7" fmla="*/ 31 h 201"/>
                  <a:gd name="T8" fmla="*/ 123 w 155"/>
                  <a:gd name="T9" fmla="*/ 62 h 201"/>
                  <a:gd name="T10" fmla="*/ 135 w 155"/>
                  <a:gd name="T11" fmla="*/ 106 h 201"/>
                  <a:gd name="T12" fmla="*/ 89 w 155"/>
                  <a:gd name="T13" fmla="*/ 200 h 201"/>
                  <a:gd name="T14" fmla="*/ 21 w 155"/>
                  <a:gd name="T15" fmla="*/ 180 h 201"/>
                  <a:gd name="T16" fmla="*/ 0 w 155"/>
                  <a:gd name="T17" fmla="*/ 11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01">
                    <a:moveTo>
                      <a:pt x="0" y="117"/>
                    </a:moveTo>
                    <a:lnTo>
                      <a:pt x="11" y="96"/>
                    </a:lnTo>
                    <a:lnTo>
                      <a:pt x="123" y="0"/>
                    </a:lnTo>
                    <a:lnTo>
                      <a:pt x="154" y="31"/>
                    </a:lnTo>
                    <a:lnTo>
                      <a:pt x="123" y="62"/>
                    </a:lnTo>
                    <a:lnTo>
                      <a:pt x="135" y="106"/>
                    </a:lnTo>
                    <a:lnTo>
                      <a:pt x="89" y="200"/>
                    </a:lnTo>
                    <a:lnTo>
                      <a:pt x="21" y="180"/>
                    </a:lnTo>
                    <a:lnTo>
                      <a:pt x="0" y="117"/>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0" name="Freeform 16"/>
              <p:cNvSpPr>
                <a:spLocks/>
              </p:cNvSpPr>
              <p:nvPr/>
            </p:nvSpPr>
            <p:spPr bwMode="auto">
              <a:xfrm>
                <a:off x="4610" y="2718"/>
                <a:ext cx="141" cy="56"/>
              </a:xfrm>
              <a:custGeom>
                <a:avLst/>
                <a:gdLst>
                  <a:gd name="T0" fmla="*/ 0 w 138"/>
                  <a:gd name="T1" fmla="*/ 14 h 53"/>
                  <a:gd name="T2" fmla="*/ 9 w 138"/>
                  <a:gd name="T3" fmla="*/ 0 h 53"/>
                  <a:gd name="T4" fmla="*/ 106 w 138"/>
                  <a:gd name="T5" fmla="*/ 16 h 53"/>
                  <a:gd name="T6" fmla="*/ 136 w 138"/>
                  <a:gd name="T7" fmla="*/ 32 h 53"/>
                  <a:gd name="T8" fmla="*/ 137 w 138"/>
                  <a:gd name="T9" fmla="*/ 52 h 53"/>
                  <a:gd name="T10" fmla="*/ 24 w 138"/>
                  <a:gd name="T11" fmla="*/ 27 h 53"/>
                  <a:gd name="T12" fmla="*/ 0 w 138"/>
                  <a:gd name="T13" fmla="*/ 14 h 53"/>
                </a:gdLst>
                <a:ahLst/>
                <a:cxnLst>
                  <a:cxn ang="0">
                    <a:pos x="T0" y="T1"/>
                  </a:cxn>
                  <a:cxn ang="0">
                    <a:pos x="T2" y="T3"/>
                  </a:cxn>
                  <a:cxn ang="0">
                    <a:pos x="T4" y="T5"/>
                  </a:cxn>
                  <a:cxn ang="0">
                    <a:pos x="T6" y="T7"/>
                  </a:cxn>
                  <a:cxn ang="0">
                    <a:pos x="T8" y="T9"/>
                  </a:cxn>
                  <a:cxn ang="0">
                    <a:pos x="T10" y="T11"/>
                  </a:cxn>
                  <a:cxn ang="0">
                    <a:pos x="T12" y="T13"/>
                  </a:cxn>
                </a:cxnLst>
                <a:rect l="0" t="0" r="r" b="b"/>
                <a:pathLst>
                  <a:path w="138" h="53">
                    <a:moveTo>
                      <a:pt x="0" y="14"/>
                    </a:moveTo>
                    <a:lnTo>
                      <a:pt x="9" y="0"/>
                    </a:lnTo>
                    <a:lnTo>
                      <a:pt x="106" y="16"/>
                    </a:lnTo>
                    <a:lnTo>
                      <a:pt x="136" y="32"/>
                    </a:lnTo>
                    <a:lnTo>
                      <a:pt x="137" y="52"/>
                    </a:lnTo>
                    <a:lnTo>
                      <a:pt x="24" y="27"/>
                    </a:lnTo>
                    <a:lnTo>
                      <a:pt x="0" y="14"/>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1" name="Freeform 17"/>
              <p:cNvSpPr>
                <a:spLocks/>
              </p:cNvSpPr>
              <p:nvPr/>
            </p:nvSpPr>
            <p:spPr bwMode="auto">
              <a:xfrm>
                <a:off x="4449" y="2501"/>
                <a:ext cx="172" cy="216"/>
              </a:xfrm>
              <a:custGeom>
                <a:avLst/>
                <a:gdLst>
                  <a:gd name="T0" fmla="*/ 0 w 166"/>
                  <a:gd name="T1" fmla="*/ 0 h 210"/>
                  <a:gd name="T2" fmla="*/ 36 w 166"/>
                  <a:gd name="T3" fmla="*/ 10 h 210"/>
                  <a:gd name="T4" fmla="*/ 120 w 166"/>
                  <a:gd name="T5" fmla="*/ 84 h 210"/>
                  <a:gd name="T6" fmla="*/ 127 w 166"/>
                  <a:gd name="T7" fmla="*/ 117 h 210"/>
                  <a:gd name="T8" fmla="*/ 165 w 166"/>
                  <a:gd name="T9" fmla="*/ 158 h 210"/>
                  <a:gd name="T10" fmla="*/ 144 w 166"/>
                  <a:gd name="T11" fmla="*/ 209 h 210"/>
                  <a:gd name="T12" fmla="*/ 110 w 166"/>
                  <a:gd name="T13" fmla="*/ 177 h 210"/>
                  <a:gd name="T14" fmla="*/ 54 w 166"/>
                  <a:gd name="T15" fmla="*/ 73 h 210"/>
                  <a:gd name="T16" fmla="*/ 0 w 166"/>
                  <a:gd name="T1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10">
                    <a:moveTo>
                      <a:pt x="0" y="0"/>
                    </a:moveTo>
                    <a:lnTo>
                      <a:pt x="36" y="10"/>
                    </a:lnTo>
                    <a:lnTo>
                      <a:pt x="120" y="84"/>
                    </a:lnTo>
                    <a:lnTo>
                      <a:pt x="127" y="117"/>
                    </a:lnTo>
                    <a:lnTo>
                      <a:pt x="165" y="158"/>
                    </a:lnTo>
                    <a:lnTo>
                      <a:pt x="144" y="209"/>
                    </a:lnTo>
                    <a:lnTo>
                      <a:pt x="110" y="177"/>
                    </a:lnTo>
                    <a:lnTo>
                      <a:pt x="54" y="73"/>
                    </a:lnTo>
                    <a:lnTo>
                      <a:pt x="0" y="0"/>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2" name="Freeform 18"/>
              <p:cNvSpPr>
                <a:spLocks/>
              </p:cNvSpPr>
              <p:nvPr/>
            </p:nvSpPr>
            <p:spPr bwMode="auto">
              <a:xfrm>
                <a:off x="5148" y="1696"/>
                <a:ext cx="93" cy="80"/>
              </a:xfrm>
              <a:custGeom>
                <a:avLst/>
                <a:gdLst>
                  <a:gd name="T0" fmla="*/ 0 w 91"/>
                  <a:gd name="T1" fmla="*/ 65 h 78"/>
                  <a:gd name="T2" fmla="*/ 9 w 91"/>
                  <a:gd name="T3" fmla="*/ 66 h 78"/>
                  <a:gd name="T4" fmla="*/ 52 w 91"/>
                  <a:gd name="T5" fmla="*/ 77 h 78"/>
                  <a:gd name="T6" fmla="*/ 90 w 91"/>
                  <a:gd name="T7" fmla="*/ 46 h 78"/>
                  <a:gd name="T8" fmla="*/ 85 w 91"/>
                  <a:gd name="T9" fmla="*/ 27 h 78"/>
                  <a:gd name="T10" fmla="*/ 32 w 91"/>
                  <a:gd name="T11" fmla="*/ 0 h 78"/>
                  <a:gd name="T12" fmla="*/ 0 w 91"/>
                  <a:gd name="T13" fmla="*/ 65 h 78"/>
                </a:gdLst>
                <a:ahLst/>
                <a:cxnLst>
                  <a:cxn ang="0">
                    <a:pos x="T0" y="T1"/>
                  </a:cxn>
                  <a:cxn ang="0">
                    <a:pos x="T2" y="T3"/>
                  </a:cxn>
                  <a:cxn ang="0">
                    <a:pos x="T4" y="T5"/>
                  </a:cxn>
                  <a:cxn ang="0">
                    <a:pos x="T6" y="T7"/>
                  </a:cxn>
                  <a:cxn ang="0">
                    <a:pos x="T8" y="T9"/>
                  </a:cxn>
                  <a:cxn ang="0">
                    <a:pos x="T10" y="T11"/>
                  </a:cxn>
                  <a:cxn ang="0">
                    <a:pos x="T12" y="T13"/>
                  </a:cxn>
                </a:cxnLst>
                <a:rect l="0" t="0" r="r" b="b"/>
                <a:pathLst>
                  <a:path w="91" h="78">
                    <a:moveTo>
                      <a:pt x="0" y="65"/>
                    </a:moveTo>
                    <a:lnTo>
                      <a:pt x="9" y="66"/>
                    </a:lnTo>
                    <a:lnTo>
                      <a:pt x="52" y="77"/>
                    </a:lnTo>
                    <a:lnTo>
                      <a:pt x="90" y="46"/>
                    </a:lnTo>
                    <a:lnTo>
                      <a:pt x="85" y="27"/>
                    </a:lnTo>
                    <a:lnTo>
                      <a:pt x="32" y="0"/>
                    </a:lnTo>
                    <a:lnTo>
                      <a:pt x="0" y="65"/>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3" name="Freeform 19"/>
              <p:cNvSpPr>
                <a:spLocks/>
              </p:cNvSpPr>
              <p:nvPr/>
            </p:nvSpPr>
            <p:spPr bwMode="auto">
              <a:xfrm>
                <a:off x="5177" y="1476"/>
                <a:ext cx="49" cy="207"/>
              </a:xfrm>
              <a:custGeom>
                <a:avLst/>
                <a:gdLst>
                  <a:gd name="T0" fmla="*/ 0 w 48"/>
                  <a:gd name="T1" fmla="*/ 49 h 200"/>
                  <a:gd name="T2" fmla="*/ 8 w 48"/>
                  <a:gd name="T3" fmla="*/ 199 h 200"/>
                  <a:gd name="T4" fmla="*/ 47 w 48"/>
                  <a:gd name="T5" fmla="*/ 137 h 200"/>
                  <a:gd name="T6" fmla="*/ 15 w 48"/>
                  <a:gd name="T7" fmla="*/ 0 h 200"/>
                  <a:gd name="T8" fmla="*/ 0 w 48"/>
                  <a:gd name="T9" fmla="*/ 49 h 200"/>
                </a:gdLst>
                <a:ahLst/>
                <a:cxnLst>
                  <a:cxn ang="0">
                    <a:pos x="T0" y="T1"/>
                  </a:cxn>
                  <a:cxn ang="0">
                    <a:pos x="T2" y="T3"/>
                  </a:cxn>
                  <a:cxn ang="0">
                    <a:pos x="T4" y="T5"/>
                  </a:cxn>
                  <a:cxn ang="0">
                    <a:pos x="T6" y="T7"/>
                  </a:cxn>
                  <a:cxn ang="0">
                    <a:pos x="T8" y="T9"/>
                  </a:cxn>
                </a:cxnLst>
                <a:rect l="0" t="0" r="r" b="b"/>
                <a:pathLst>
                  <a:path w="48" h="200">
                    <a:moveTo>
                      <a:pt x="0" y="49"/>
                    </a:moveTo>
                    <a:lnTo>
                      <a:pt x="8" y="199"/>
                    </a:lnTo>
                    <a:lnTo>
                      <a:pt x="47" y="137"/>
                    </a:lnTo>
                    <a:lnTo>
                      <a:pt x="15" y="0"/>
                    </a:lnTo>
                    <a:lnTo>
                      <a:pt x="0" y="49"/>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4" name="Freeform 20"/>
              <p:cNvSpPr>
                <a:spLocks/>
              </p:cNvSpPr>
              <p:nvPr/>
            </p:nvSpPr>
            <p:spPr bwMode="auto">
              <a:xfrm>
                <a:off x="5007" y="1788"/>
                <a:ext cx="178" cy="159"/>
              </a:xfrm>
              <a:custGeom>
                <a:avLst/>
                <a:gdLst>
                  <a:gd name="T0" fmla="*/ 0 w 173"/>
                  <a:gd name="T1" fmla="*/ 154 h 155"/>
                  <a:gd name="T2" fmla="*/ 29 w 173"/>
                  <a:gd name="T3" fmla="*/ 124 h 155"/>
                  <a:gd name="T4" fmla="*/ 73 w 173"/>
                  <a:gd name="T5" fmla="*/ 124 h 155"/>
                  <a:gd name="T6" fmla="*/ 98 w 173"/>
                  <a:gd name="T7" fmla="*/ 83 h 155"/>
                  <a:gd name="T8" fmla="*/ 135 w 173"/>
                  <a:gd name="T9" fmla="*/ 55 h 155"/>
                  <a:gd name="T10" fmla="*/ 162 w 173"/>
                  <a:gd name="T11" fmla="*/ 0 h 155"/>
                  <a:gd name="T12" fmla="*/ 172 w 173"/>
                  <a:gd name="T13" fmla="*/ 40 h 155"/>
                  <a:gd name="T14" fmla="*/ 145 w 173"/>
                  <a:gd name="T15" fmla="*/ 129 h 155"/>
                  <a:gd name="T16" fmla="*/ 91 w 173"/>
                  <a:gd name="T17" fmla="*/ 152 h 155"/>
                  <a:gd name="T18" fmla="*/ 51 w 173"/>
                  <a:gd name="T19" fmla="*/ 144 h 155"/>
                  <a:gd name="T20" fmla="*/ 0 w 173"/>
                  <a:gd name="T21"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55">
                    <a:moveTo>
                      <a:pt x="0" y="154"/>
                    </a:moveTo>
                    <a:lnTo>
                      <a:pt x="29" y="124"/>
                    </a:lnTo>
                    <a:lnTo>
                      <a:pt x="73" y="124"/>
                    </a:lnTo>
                    <a:lnTo>
                      <a:pt x="98" y="83"/>
                    </a:lnTo>
                    <a:lnTo>
                      <a:pt x="135" y="55"/>
                    </a:lnTo>
                    <a:lnTo>
                      <a:pt x="162" y="0"/>
                    </a:lnTo>
                    <a:lnTo>
                      <a:pt x="172" y="40"/>
                    </a:lnTo>
                    <a:lnTo>
                      <a:pt x="145" y="129"/>
                    </a:lnTo>
                    <a:lnTo>
                      <a:pt x="91" y="152"/>
                    </a:lnTo>
                    <a:lnTo>
                      <a:pt x="51" y="144"/>
                    </a:lnTo>
                    <a:lnTo>
                      <a:pt x="0" y="154"/>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5" name="Freeform 21"/>
              <p:cNvSpPr>
                <a:spLocks/>
              </p:cNvSpPr>
              <p:nvPr/>
            </p:nvSpPr>
            <p:spPr bwMode="auto">
              <a:xfrm>
                <a:off x="4209" y="2424"/>
                <a:ext cx="30" cy="72"/>
              </a:xfrm>
              <a:custGeom>
                <a:avLst/>
                <a:gdLst>
                  <a:gd name="T0" fmla="*/ 0 w 29"/>
                  <a:gd name="T1" fmla="*/ 0 h 70"/>
                  <a:gd name="T2" fmla="*/ 4 w 29"/>
                  <a:gd name="T3" fmla="*/ 69 h 70"/>
                  <a:gd name="T4" fmla="*/ 28 w 29"/>
                  <a:gd name="T5" fmla="*/ 55 h 70"/>
                  <a:gd name="T6" fmla="*/ 16 w 29"/>
                  <a:gd name="T7" fmla="*/ 14 h 70"/>
                  <a:gd name="T8" fmla="*/ 0 w 29"/>
                  <a:gd name="T9" fmla="*/ 0 h 70"/>
                </a:gdLst>
                <a:ahLst/>
                <a:cxnLst>
                  <a:cxn ang="0">
                    <a:pos x="T0" y="T1"/>
                  </a:cxn>
                  <a:cxn ang="0">
                    <a:pos x="T2" y="T3"/>
                  </a:cxn>
                  <a:cxn ang="0">
                    <a:pos x="T4" y="T5"/>
                  </a:cxn>
                  <a:cxn ang="0">
                    <a:pos x="T6" y="T7"/>
                  </a:cxn>
                  <a:cxn ang="0">
                    <a:pos x="T8" y="T9"/>
                  </a:cxn>
                </a:cxnLst>
                <a:rect l="0" t="0" r="r" b="b"/>
                <a:pathLst>
                  <a:path w="29" h="70">
                    <a:moveTo>
                      <a:pt x="0" y="0"/>
                    </a:moveTo>
                    <a:lnTo>
                      <a:pt x="4" y="69"/>
                    </a:lnTo>
                    <a:lnTo>
                      <a:pt x="28" y="55"/>
                    </a:lnTo>
                    <a:lnTo>
                      <a:pt x="16" y="14"/>
                    </a:lnTo>
                    <a:lnTo>
                      <a:pt x="0" y="0"/>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6" name="Freeform 22"/>
              <p:cNvSpPr>
                <a:spLocks/>
              </p:cNvSpPr>
              <p:nvPr/>
            </p:nvSpPr>
            <p:spPr bwMode="auto">
              <a:xfrm>
                <a:off x="3127" y="642"/>
                <a:ext cx="168" cy="143"/>
              </a:xfrm>
              <a:custGeom>
                <a:avLst/>
                <a:gdLst>
                  <a:gd name="T0" fmla="*/ 0 w 162"/>
                  <a:gd name="T1" fmla="*/ 17 h 139"/>
                  <a:gd name="T2" fmla="*/ 1 w 162"/>
                  <a:gd name="T3" fmla="*/ 34 h 139"/>
                  <a:gd name="T4" fmla="*/ 28 w 162"/>
                  <a:gd name="T5" fmla="*/ 76 h 139"/>
                  <a:gd name="T6" fmla="*/ 74 w 162"/>
                  <a:gd name="T7" fmla="*/ 67 h 139"/>
                  <a:gd name="T8" fmla="*/ 44 w 162"/>
                  <a:gd name="T9" fmla="*/ 83 h 139"/>
                  <a:gd name="T10" fmla="*/ 78 w 162"/>
                  <a:gd name="T11" fmla="*/ 104 h 139"/>
                  <a:gd name="T12" fmla="*/ 48 w 162"/>
                  <a:gd name="T13" fmla="*/ 108 h 139"/>
                  <a:gd name="T14" fmla="*/ 95 w 162"/>
                  <a:gd name="T15" fmla="*/ 138 h 139"/>
                  <a:gd name="T16" fmla="*/ 161 w 162"/>
                  <a:gd name="T17" fmla="*/ 51 h 139"/>
                  <a:gd name="T18" fmla="*/ 84 w 162"/>
                  <a:gd name="T19" fmla="*/ 0 h 139"/>
                  <a:gd name="T20" fmla="*/ 87 w 162"/>
                  <a:gd name="T21" fmla="*/ 48 h 139"/>
                  <a:gd name="T22" fmla="*/ 55 w 162"/>
                  <a:gd name="T23" fmla="*/ 11 h 139"/>
                  <a:gd name="T24" fmla="*/ 0 w 162"/>
                  <a:gd name="T25" fmla="*/ 1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39">
                    <a:moveTo>
                      <a:pt x="0" y="17"/>
                    </a:moveTo>
                    <a:lnTo>
                      <a:pt x="1" y="34"/>
                    </a:lnTo>
                    <a:lnTo>
                      <a:pt x="28" y="76"/>
                    </a:lnTo>
                    <a:lnTo>
                      <a:pt x="74" y="67"/>
                    </a:lnTo>
                    <a:lnTo>
                      <a:pt x="44" y="83"/>
                    </a:lnTo>
                    <a:lnTo>
                      <a:pt x="78" y="104"/>
                    </a:lnTo>
                    <a:lnTo>
                      <a:pt x="48" y="108"/>
                    </a:lnTo>
                    <a:lnTo>
                      <a:pt x="95" y="138"/>
                    </a:lnTo>
                    <a:lnTo>
                      <a:pt x="161" y="51"/>
                    </a:lnTo>
                    <a:lnTo>
                      <a:pt x="84" y="0"/>
                    </a:lnTo>
                    <a:lnTo>
                      <a:pt x="87" y="48"/>
                    </a:lnTo>
                    <a:lnTo>
                      <a:pt x="55" y="11"/>
                    </a:lnTo>
                    <a:lnTo>
                      <a:pt x="0" y="17"/>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7" name="Freeform 23"/>
              <p:cNvSpPr>
                <a:spLocks/>
              </p:cNvSpPr>
              <p:nvPr/>
            </p:nvSpPr>
            <p:spPr bwMode="auto">
              <a:xfrm>
                <a:off x="3243" y="624"/>
                <a:ext cx="144" cy="57"/>
              </a:xfrm>
              <a:custGeom>
                <a:avLst/>
                <a:gdLst>
                  <a:gd name="T0" fmla="*/ 0 w 139"/>
                  <a:gd name="T1" fmla="*/ 25 h 55"/>
                  <a:gd name="T2" fmla="*/ 24 w 139"/>
                  <a:gd name="T3" fmla="*/ 39 h 55"/>
                  <a:gd name="T4" fmla="*/ 78 w 139"/>
                  <a:gd name="T5" fmla="*/ 54 h 55"/>
                  <a:gd name="T6" fmla="*/ 138 w 139"/>
                  <a:gd name="T7" fmla="*/ 25 h 55"/>
                  <a:gd name="T8" fmla="*/ 102 w 139"/>
                  <a:gd name="T9" fmla="*/ 6 h 55"/>
                  <a:gd name="T10" fmla="*/ 64 w 139"/>
                  <a:gd name="T11" fmla="*/ 23 h 55"/>
                  <a:gd name="T12" fmla="*/ 24 w 139"/>
                  <a:gd name="T13" fmla="*/ 0 h 55"/>
                  <a:gd name="T14" fmla="*/ 0 w 139"/>
                  <a:gd name="T15" fmla="*/ 2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55">
                    <a:moveTo>
                      <a:pt x="0" y="25"/>
                    </a:moveTo>
                    <a:lnTo>
                      <a:pt x="24" y="39"/>
                    </a:lnTo>
                    <a:lnTo>
                      <a:pt x="78" y="54"/>
                    </a:lnTo>
                    <a:lnTo>
                      <a:pt x="138" y="25"/>
                    </a:lnTo>
                    <a:lnTo>
                      <a:pt x="102" y="6"/>
                    </a:lnTo>
                    <a:lnTo>
                      <a:pt x="64" y="23"/>
                    </a:lnTo>
                    <a:lnTo>
                      <a:pt x="24" y="0"/>
                    </a:lnTo>
                    <a:lnTo>
                      <a:pt x="0" y="25"/>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8" name="Freeform 24"/>
              <p:cNvSpPr>
                <a:spLocks/>
              </p:cNvSpPr>
              <p:nvPr/>
            </p:nvSpPr>
            <p:spPr bwMode="auto">
              <a:xfrm>
                <a:off x="3284" y="718"/>
                <a:ext cx="66" cy="41"/>
              </a:xfrm>
              <a:custGeom>
                <a:avLst/>
                <a:gdLst>
                  <a:gd name="T0" fmla="*/ 0 w 63"/>
                  <a:gd name="T1" fmla="*/ 31 h 40"/>
                  <a:gd name="T2" fmla="*/ 5 w 63"/>
                  <a:gd name="T3" fmla="*/ 11 h 40"/>
                  <a:gd name="T4" fmla="*/ 32 w 63"/>
                  <a:gd name="T5" fmla="*/ 0 h 40"/>
                  <a:gd name="T6" fmla="*/ 62 w 63"/>
                  <a:gd name="T7" fmla="*/ 20 h 40"/>
                  <a:gd name="T8" fmla="*/ 26 w 63"/>
                  <a:gd name="T9" fmla="*/ 39 h 40"/>
                  <a:gd name="T10" fmla="*/ 0 w 63"/>
                  <a:gd name="T11" fmla="*/ 31 h 40"/>
                </a:gdLst>
                <a:ahLst/>
                <a:cxnLst>
                  <a:cxn ang="0">
                    <a:pos x="T0" y="T1"/>
                  </a:cxn>
                  <a:cxn ang="0">
                    <a:pos x="T2" y="T3"/>
                  </a:cxn>
                  <a:cxn ang="0">
                    <a:pos x="T4" y="T5"/>
                  </a:cxn>
                  <a:cxn ang="0">
                    <a:pos x="T6" y="T7"/>
                  </a:cxn>
                  <a:cxn ang="0">
                    <a:pos x="T8" y="T9"/>
                  </a:cxn>
                  <a:cxn ang="0">
                    <a:pos x="T10" y="T11"/>
                  </a:cxn>
                </a:cxnLst>
                <a:rect l="0" t="0" r="r" b="b"/>
                <a:pathLst>
                  <a:path w="63" h="40">
                    <a:moveTo>
                      <a:pt x="0" y="31"/>
                    </a:moveTo>
                    <a:lnTo>
                      <a:pt x="5" y="11"/>
                    </a:lnTo>
                    <a:lnTo>
                      <a:pt x="32" y="0"/>
                    </a:lnTo>
                    <a:lnTo>
                      <a:pt x="62" y="20"/>
                    </a:lnTo>
                    <a:lnTo>
                      <a:pt x="26" y="39"/>
                    </a:lnTo>
                    <a:lnTo>
                      <a:pt x="0" y="31"/>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69" name="Freeform 25"/>
              <p:cNvSpPr>
                <a:spLocks/>
              </p:cNvSpPr>
              <p:nvPr/>
            </p:nvSpPr>
            <p:spPr bwMode="auto">
              <a:xfrm>
                <a:off x="3764" y="915"/>
                <a:ext cx="100" cy="83"/>
              </a:xfrm>
              <a:custGeom>
                <a:avLst/>
                <a:gdLst>
                  <a:gd name="T0" fmla="*/ 0 w 96"/>
                  <a:gd name="T1" fmla="*/ 38 h 81"/>
                  <a:gd name="T2" fmla="*/ 38 w 96"/>
                  <a:gd name="T3" fmla="*/ 56 h 81"/>
                  <a:gd name="T4" fmla="*/ 35 w 96"/>
                  <a:gd name="T5" fmla="*/ 78 h 81"/>
                  <a:gd name="T6" fmla="*/ 95 w 96"/>
                  <a:gd name="T7" fmla="*/ 80 h 81"/>
                  <a:gd name="T8" fmla="*/ 61 w 96"/>
                  <a:gd name="T9" fmla="*/ 11 h 81"/>
                  <a:gd name="T10" fmla="*/ 26 w 96"/>
                  <a:gd name="T11" fmla="*/ 0 h 81"/>
                  <a:gd name="T12" fmla="*/ 0 w 96"/>
                  <a:gd name="T13" fmla="*/ 38 h 81"/>
                </a:gdLst>
                <a:ahLst/>
                <a:cxnLst>
                  <a:cxn ang="0">
                    <a:pos x="T0" y="T1"/>
                  </a:cxn>
                  <a:cxn ang="0">
                    <a:pos x="T2" y="T3"/>
                  </a:cxn>
                  <a:cxn ang="0">
                    <a:pos x="T4" y="T5"/>
                  </a:cxn>
                  <a:cxn ang="0">
                    <a:pos x="T6" y="T7"/>
                  </a:cxn>
                  <a:cxn ang="0">
                    <a:pos x="T8" y="T9"/>
                  </a:cxn>
                  <a:cxn ang="0">
                    <a:pos x="T10" y="T11"/>
                  </a:cxn>
                  <a:cxn ang="0">
                    <a:pos x="T12" y="T13"/>
                  </a:cxn>
                </a:cxnLst>
                <a:rect l="0" t="0" r="r" b="b"/>
                <a:pathLst>
                  <a:path w="96" h="81">
                    <a:moveTo>
                      <a:pt x="0" y="38"/>
                    </a:moveTo>
                    <a:lnTo>
                      <a:pt x="38" y="56"/>
                    </a:lnTo>
                    <a:lnTo>
                      <a:pt x="35" y="78"/>
                    </a:lnTo>
                    <a:lnTo>
                      <a:pt x="95" y="80"/>
                    </a:lnTo>
                    <a:lnTo>
                      <a:pt x="61" y="11"/>
                    </a:lnTo>
                    <a:lnTo>
                      <a:pt x="26" y="0"/>
                    </a:lnTo>
                    <a:lnTo>
                      <a:pt x="0" y="38"/>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0" name="Freeform 26"/>
              <p:cNvSpPr>
                <a:spLocks/>
              </p:cNvSpPr>
              <p:nvPr/>
            </p:nvSpPr>
            <p:spPr bwMode="auto">
              <a:xfrm>
                <a:off x="3796" y="770"/>
                <a:ext cx="234" cy="140"/>
              </a:xfrm>
              <a:custGeom>
                <a:avLst/>
                <a:gdLst>
                  <a:gd name="T0" fmla="*/ 0 w 225"/>
                  <a:gd name="T1" fmla="*/ 116 h 135"/>
                  <a:gd name="T2" fmla="*/ 47 w 225"/>
                  <a:gd name="T3" fmla="*/ 134 h 135"/>
                  <a:gd name="T4" fmla="*/ 105 w 225"/>
                  <a:gd name="T5" fmla="*/ 70 h 135"/>
                  <a:gd name="T6" fmla="*/ 224 w 225"/>
                  <a:gd name="T7" fmla="*/ 30 h 135"/>
                  <a:gd name="T8" fmla="*/ 212 w 225"/>
                  <a:gd name="T9" fmla="*/ 0 h 135"/>
                  <a:gd name="T10" fmla="*/ 113 w 225"/>
                  <a:gd name="T11" fmla="*/ 26 h 135"/>
                  <a:gd name="T12" fmla="*/ 29 w 225"/>
                  <a:gd name="T13" fmla="*/ 66 h 135"/>
                  <a:gd name="T14" fmla="*/ 0 w 225"/>
                  <a:gd name="T15" fmla="*/ 116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135">
                    <a:moveTo>
                      <a:pt x="0" y="116"/>
                    </a:moveTo>
                    <a:lnTo>
                      <a:pt x="47" y="134"/>
                    </a:lnTo>
                    <a:lnTo>
                      <a:pt x="105" y="70"/>
                    </a:lnTo>
                    <a:lnTo>
                      <a:pt x="224" y="30"/>
                    </a:lnTo>
                    <a:lnTo>
                      <a:pt x="212" y="0"/>
                    </a:lnTo>
                    <a:lnTo>
                      <a:pt x="113" y="26"/>
                    </a:lnTo>
                    <a:lnTo>
                      <a:pt x="29" y="66"/>
                    </a:lnTo>
                    <a:lnTo>
                      <a:pt x="0" y="116"/>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1" name="Freeform 27"/>
              <p:cNvSpPr>
                <a:spLocks/>
              </p:cNvSpPr>
              <p:nvPr/>
            </p:nvSpPr>
            <p:spPr bwMode="auto">
              <a:xfrm>
                <a:off x="2803" y="1450"/>
                <a:ext cx="71" cy="92"/>
              </a:xfrm>
              <a:custGeom>
                <a:avLst/>
                <a:gdLst>
                  <a:gd name="T0" fmla="*/ 5 w 69"/>
                  <a:gd name="T1" fmla="*/ 86 h 87"/>
                  <a:gd name="T2" fmla="*/ 57 w 69"/>
                  <a:gd name="T3" fmla="*/ 80 h 87"/>
                  <a:gd name="T4" fmla="*/ 68 w 69"/>
                  <a:gd name="T5" fmla="*/ 21 h 87"/>
                  <a:gd name="T6" fmla="*/ 42 w 69"/>
                  <a:gd name="T7" fmla="*/ 0 h 87"/>
                  <a:gd name="T8" fmla="*/ 0 w 69"/>
                  <a:gd name="T9" fmla="*/ 35 h 87"/>
                  <a:gd name="T10" fmla="*/ 18 w 69"/>
                  <a:gd name="T11" fmla="*/ 55 h 87"/>
                  <a:gd name="T12" fmla="*/ 5 w 69"/>
                  <a:gd name="T13" fmla="*/ 86 h 87"/>
                </a:gdLst>
                <a:ahLst/>
                <a:cxnLst>
                  <a:cxn ang="0">
                    <a:pos x="T0" y="T1"/>
                  </a:cxn>
                  <a:cxn ang="0">
                    <a:pos x="T2" y="T3"/>
                  </a:cxn>
                  <a:cxn ang="0">
                    <a:pos x="T4" y="T5"/>
                  </a:cxn>
                  <a:cxn ang="0">
                    <a:pos x="T6" y="T7"/>
                  </a:cxn>
                  <a:cxn ang="0">
                    <a:pos x="T8" y="T9"/>
                  </a:cxn>
                  <a:cxn ang="0">
                    <a:pos x="T10" y="T11"/>
                  </a:cxn>
                  <a:cxn ang="0">
                    <a:pos x="T12" y="T13"/>
                  </a:cxn>
                </a:cxnLst>
                <a:rect l="0" t="0" r="r" b="b"/>
                <a:pathLst>
                  <a:path w="69" h="87">
                    <a:moveTo>
                      <a:pt x="5" y="86"/>
                    </a:moveTo>
                    <a:lnTo>
                      <a:pt x="57" y="80"/>
                    </a:lnTo>
                    <a:lnTo>
                      <a:pt x="68" y="21"/>
                    </a:lnTo>
                    <a:lnTo>
                      <a:pt x="42" y="0"/>
                    </a:lnTo>
                    <a:lnTo>
                      <a:pt x="0" y="35"/>
                    </a:lnTo>
                    <a:lnTo>
                      <a:pt x="18" y="55"/>
                    </a:lnTo>
                    <a:lnTo>
                      <a:pt x="5" y="86"/>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2" name="Freeform 28"/>
              <p:cNvSpPr>
                <a:spLocks/>
              </p:cNvSpPr>
              <p:nvPr/>
            </p:nvSpPr>
            <p:spPr bwMode="auto">
              <a:xfrm>
                <a:off x="2866" y="1365"/>
                <a:ext cx="121" cy="223"/>
              </a:xfrm>
              <a:custGeom>
                <a:avLst/>
                <a:gdLst>
                  <a:gd name="T0" fmla="*/ 0 w 117"/>
                  <a:gd name="T1" fmla="*/ 49 h 216"/>
                  <a:gd name="T2" fmla="*/ 18 w 117"/>
                  <a:gd name="T3" fmla="*/ 1 h 216"/>
                  <a:gd name="T4" fmla="*/ 42 w 117"/>
                  <a:gd name="T5" fmla="*/ 0 h 216"/>
                  <a:gd name="T6" fmla="*/ 27 w 117"/>
                  <a:gd name="T7" fmla="*/ 27 h 216"/>
                  <a:gd name="T8" fmla="*/ 63 w 117"/>
                  <a:gd name="T9" fmla="*/ 31 h 216"/>
                  <a:gd name="T10" fmla="*/ 42 w 117"/>
                  <a:gd name="T11" fmla="*/ 69 h 216"/>
                  <a:gd name="T12" fmla="*/ 67 w 117"/>
                  <a:gd name="T13" fmla="*/ 78 h 216"/>
                  <a:gd name="T14" fmla="*/ 93 w 117"/>
                  <a:gd name="T15" fmla="*/ 124 h 216"/>
                  <a:gd name="T16" fmla="*/ 91 w 117"/>
                  <a:gd name="T17" fmla="*/ 146 h 216"/>
                  <a:gd name="T18" fmla="*/ 116 w 117"/>
                  <a:gd name="T19" fmla="*/ 150 h 216"/>
                  <a:gd name="T20" fmla="*/ 112 w 117"/>
                  <a:gd name="T21" fmla="*/ 187 h 216"/>
                  <a:gd name="T22" fmla="*/ 6 w 117"/>
                  <a:gd name="T23" fmla="*/ 215 h 216"/>
                  <a:gd name="T24" fmla="*/ 39 w 117"/>
                  <a:gd name="T25" fmla="*/ 182 h 216"/>
                  <a:gd name="T26" fmla="*/ 11 w 117"/>
                  <a:gd name="T27" fmla="*/ 169 h 216"/>
                  <a:gd name="T28" fmla="*/ 20 w 117"/>
                  <a:gd name="T29" fmla="*/ 146 h 216"/>
                  <a:gd name="T30" fmla="*/ 47 w 117"/>
                  <a:gd name="T31" fmla="*/ 131 h 216"/>
                  <a:gd name="T32" fmla="*/ 45 w 117"/>
                  <a:gd name="T33" fmla="*/ 94 h 216"/>
                  <a:gd name="T34" fmla="*/ 16 w 117"/>
                  <a:gd name="T35" fmla="*/ 100 h 216"/>
                  <a:gd name="T36" fmla="*/ 11 w 117"/>
                  <a:gd name="T37" fmla="*/ 52 h 216"/>
                  <a:gd name="T38" fmla="*/ 0 w 117"/>
                  <a:gd name="T39" fmla="*/ 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216">
                    <a:moveTo>
                      <a:pt x="0" y="49"/>
                    </a:moveTo>
                    <a:lnTo>
                      <a:pt x="18" y="1"/>
                    </a:lnTo>
                    <a:lnTo>
                      <a:pt x="42" y="0"/>
                    </a:lnTo>
                    <a:lnTo>
                      <a:pt x="27" y="27"/>
                    </a:lnTo>
                    <a:lnTo>
                      <a:pt x="63" y="31"/>
                    </a:lnTo>
                    <a:lnTo>
                      <a:pt x="42" y="69"/>
                    </a:lnTo>
                    <a:lnTo>
                      <a:pt x="67" y="78"/>
                    </a:lnTo>
                    <a:lnTo>
                      <a:pt x="93" y="124"/>
                    </a:lnTo>
                    <a:lnTo>
                      <a:pt x="91" y="146"/>
                    </a:lnTo>
                    <a:lnTo>
                      <a:pt x="116" y="150"/>
                    </a:lnTo>
                    <a:lnTo>
                      <a:pt x="112" y="187"/>
                    </a:lnTo>
                    <a:lnTo>
                      <a:pt x="6" y="215"/>
                    </a:lnTo>
                    <a:lnTo>
                      <a:pt x="39" y="182"/>
                    </a:lnTo>
                    <a:lnTo>
                      <a:pt x="11" y="169"/>
                    </a:lnTo>
                    <a:lnTo>
                      <a:pt x="20" y="146"/>
                    </a:lnTo>
                    <a:lnTo>
                      <a:pt x="47" y="131"/>
                    </a:lnTo>
                    <a:lnTo>
                      <a:pt x="45" y="94"/>
                    </a:lnTo>
                    <a:lnTo>
                      <a:pt x="16" y="100"/>
                    </a:lnTo>
                    <a:lnTo>
                      <a:pt x="11" y="52"/>
                    </a:lnTo>
                    <a:lnTo>
                      <a:pt x="0" y="49"/>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3" name="Freeform 29"/>
              <p:cNvSpPr>
                <a:spLocks/>
              </p:cNvSpPr>
              <p:nvPr/>
            </p:nvSpPr>
            <p:spPr bwMode="auto">
              <a:xfrm>
                <a:off x="3088" y="1789"/>
                <a:ext cx="25" cy="50"/>
              </a:xfrm>
              <a:custGeom>
                <a:avLst/>
                <a:gdLst>
                  <a:gd name="T0" fmla="*/ 0 w 25"/>
                  <a:gd name="T1" fmla="*/ 6 h 50"/>
                  <a:gd name="T2" fmla="*/ 4 w 25"/>
                  <a:gd name="T3" fmla="*/ 45 h 50"/>
                  <a:gd name="T4" fmla="*/ 14 w 25"/>
                  <a:gd name="T5" fmla="*/ 49 h 50"/>
                  <a:gd name="T6" fmla="*/ 24 w 25"/>
                  <a:gd name="T7" fmla="*/ 19 h 50"/>
                  <a:gd name="T8" fmla="*/ 15 w 25"/>
                  <a:gd name="T9" fmla="*/ 0 h 50"/>
                  <a:gd name="T10" fmla="*/ 0 w 25"/>
                  <a:gd name="T11" fmla="*/ 6 h 50"/>
                </a:gdLst>
                <a:ahLst/>
                <a:cxnLst>
                  <a:cxn ang="0">
                    <a:pos x="T0" y="T1"/>
                  </a:cxn>
                  <a:cxn ang="0">
                    <a:pos x="T2" y="T3"/>
                  </a:cxn>
                  <a:cxn ang="0">
                    <a:pos x="T4" y="T5"/>
                  </a:cxn>
                  <a:cxn ang="0">
                    <a:pos x="T6" y="T7"/>
                  </a:cxn>
                  <a:cxn ang="0">
                    <a:pos x="T8" y="T9"/>
                  </a:cxn>
                  <a:cxn ang="0">
                    <a:pos x="T10" y="T11"/>
                  </a:cxn>
                </a:cxnLst>
                <a:rect l="0" t="0" r="r" b="b"/>
                <a:pathLst>
                  <a:path w="25" h="50">
                    <a:moveTo>
                      <a:pt x="0" y="6"/>
                    </a:moveTo>
                    <a:lnTo>
                      <a:pt x="4" y="45"/>
                    </a:lnTo>
                    <a:lnTo>
                      <a:pt x="14" y="49"/>
                    </a:lnTo>
                    <a:lnTo>
                      <a:pt x="24" y="19"/>
                    </a:lnTo>
                    <a:lnTo>
                      <a:pt x="15" y="0"/>
                    </a:lnTo>
                    <a:lnTo>
                      <a:pt x="0" y="6"/>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4" name="Freeform 30"/>
              <p:cNvSpPr>
                <a:spLocks/>
              </p:cNvSpPr>
              <p:nvPr/>
            </p:nvSpPr>
            <p:spPr bwMode="auto">
              <a:xfrm>
                <a:off x="3154" y="1854"/>
                <a:ext cx="49" cy="37"/>
              </a:xfrm>
              <a:custGeom>
                <a:avLst/>
                <a:gdLst>
                  <a:gd name="T0" fmla="*/ 0 w 48"/>
                  <a:gd name="T1" fmla="*/ 9 h 35"/>
                  <a:gd name="T2" fmla="*/ 41 w 48"/>
                  <a:gd name="T3" fmla="*/ 34 h 35"/>
                  <a:gd name="T4" fmla="*/ 47 w 48"/>
                  <a:gd name="T5" fmla="*/ 0 h 35"/>
                  <a:gd name="T6" fmla="*/ 0 w 48"/>
                  <a:gd name="T7" fmla="*/ 9 h 35"/>
                </a:gdLst>
                <a:ahLst/>
                <a:cxnLst>
                  <a:cxn ang="0">
                    <a:pos x="T0" y="T1"/>
                  </a:cxn>
                  <a:cxn ang="0">
                    <a:pos x="T2" y="T3"/>
                  </a:cxn>
                  <a:cxn ang="0">
                    <a:pos x="T4" y="T5"/>
                  </a:cxn>
                  <a:cxn ang="0">
                    <a:pos x="T6" y="T7"/>
                  </a:cxn>
                </a:cxnLst>
                <a:rect l="0" t="0" r="r" b="b"/>
                <a:pathLst>
                  <a:path w="48" h="35">
                    <a:moveTo>
                      <a:pt x="0" y="9"/>
                    </a:moveTo>
                    <a:lnTo>
                      <a:pt x="41" y="34"/>
                    </a:lnTo>
                    <a:lnTo>
                      <a:pt x="47" y="0"/>
                    </a:lnTo>
                    <a:lnTo>
                      <a:pt x="0" y="9"/>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5" name="Freeform 31"/>
              <p:cNvSpPr>
                <a:spLocks/>
              </p:cNvSpPr>
              <p:nvPr/>
            </p:nvSpPr>
            <p:spPr bwMode="auto">
              <a:xfrm>
                <a:off x="2818" y="740"/>
                <a:ext cx="3123" cy="1839"/>
              </a:xfrm>
              <a:custGeom>
                <a:avLst/>
                <a:gdLst>
                  <a:gd name="T0" fmla="*/ 788 w 3026"/>
                  <a:gd name="T1" fmla="*/ 1509 h 1781"/>
                  <a:gd name="T2" fmla="*/ 1046 w 3026"/>
                  <a:gd name="T3" fmla="*/ 1394 h 1781"/>
                  <a:gd name="T4" fmla="*/ 873 w 3026"/>
                  <a:gd name="T5" fmla="*/ 1277 h 1781"/>
                  <a:gd name="T6" fmla="*/ 1148 w 3026"/>
                  <a:gd name="T7" fmla="*/ 1337 h 1781"/>
                  <a:gd name="T8" fmla="*/ 1313 w 3026"/>
                  <a:gd name="T9" fmla="*/ 1660 h 1781"/>
                  <a:gd name="T10" fmla="*/ 1528 w 3026"/>
                  <a:gd name="T11" fmla="*/ 1389 h 1781"/>
                  <a:gd name="T12" fmla="*/ 1662 w 3026"/>
                  <a:gd name="T13" fmla="*/ 1690 h 1781"/>
                  <a:gd name="T14" fmla="*/ 1667 w 3026"/>
                  <a:gd name="T15" fmla="*/ 1675 h 1781"/>
                  <a:gd name="T16" fmla="*/ 1796 w 3026"/>
                  <a:gd name="T17" fmla="*/ 1596 h 1781"/>
                  <a:gd name="T18" fmla="*/ 1853 w 3026"/>
                  <a:gd name="T19" fmla="*/ 1404 h 1781"/>
                  <a:gd name="T20" fmla="*/ 1974 w 3026"/>
                  <a:gd name="T21" fmla="*/ 1091 h 1781"/>
                  <a:gd name="T22" fmla="*/ 2044 w 3026"/>
                  <a:gd name="T23" fmla="*/ 1054 h 1781"/>
                  <a:gd name="T24" fmla="*/ 2140 w 3026"/>
                  <a:gd name="T25" fmla="*/ 969 h 1781"/>
                  <a:gd name="T26" fmla="*/ 2191 w 3026"/>
                  <a:gd name="T27" fmla="*/ 704 h 1781"/>
                  <a:gd name="T28" fmla="*/ 2572 w 3026"/>
                  <a:gd name="T29" fmla="*/ 515 h 1781"/>
                  <a:gd name="T30" fmla="*/ 2518 w 3026"/>
                  <a:gd name="T31" fmla="*/ 798 h 1781"/>
                  <a:gd name="T32" fmla="*/ 2722 w 3026"/>
                  <a:gd name="T33" fmla="*/ 570 h 1781"/>
                  <a:gd name="T34" fmla="*/ 2986 w 3026"/>
                  <a:gd name="T35" fmla="*/ 440 h 1781"/>
                  <a:gd name="T36" fmla="*/ 2718 w 3026"/>
                  <a:gd name="T37" fmla="*/ 312 h 1781"/>
                  <a:gd name="T38" fmla="*/ 2406 w 3026"/>
                  <a:gd name="T39" fmla="*/ 200 h 1781"/>
                  <a:gd name="T40" fmla="*/ 2103 w 3026"/>
                  <a:gd name="T41" fmla="*/ 171 h 1781"/>
                  <a:gd name="T42" fmla="*/ 1752 w 3026"/>
                  <a:gd name="T43" fmla="*/ 167 h 1781"/>
                  <a:gd name="T44" fmla="*/ 1766 w 3026"/>
                  <a:gd name="T45" fmla="*/ 28 h 1781"/>
                  <a:gd name="T46" fmla="*/ 1455 w 3026"/>
                  <a:gd name="T47" fmla="*/ 141 h 1781"/>
                  <a:gd name="T48" fmla="*/ 1329 w 3026"/>
                  <a:gd name="T49" fmla="*/ 242 h 1781"/>
                  <a:gd name="T50" fmla="*/ 1249 w 3026"/>
                  <a:gd name="T51" fmla="*/ 345 h 1781"/>
                  <a:gd name="T52" fmla="*/ 1176 w 3026"/>
                  <a:gd name="T53" fmla="*/ 328 h 1781"/>
                  <a:gd name="T54" fmla="*/ 955 w 3026"/>
                  <a:gd name="T55" fmla="*/ 307 h 1781"/>
                  <a:gd name="T56" fmla="*/ 745 w 3026"/>
                  <a:gd name="T57" fmla="*/ 409 h 1781"/>
                  <a:gd name="T58" fmla="*/ 668 w 3026"/>
                  <a:gd name="T59" fmla="*/ 402 h 1781"/>
                  <a:gd name="T60" fmla="*/ 623 w 3026"/>
                  <a:gd name="T61" fmla="*/ 276 h 1781"/>
                  <a:gd name="T62" fmla="*/ 492 w 3026"/>
                  <a:gd name="T63" fmla="*/ 275 h 1781"/>
                  <a:gd name="T64" fmla="*/ 377 w 3026"/>
                  <a:gd name="T65" fmla="*/ 334 h 1781"/>
                  <a:gd name="T66" fmla="*/ 216 w 3026"/>
                  <a:gd name="T67" fmla="*/ 541 h 1781"/>
                  <a:gd name="T68" fmla="*/ 335 w 3026"/>
                  <a:gd name="T69" fmla="*/ 657 h 1781"/>
                  <a:gd name="T70" fmla="*/ 425 w 3026"/>
                  <a:gd name="T71" fmla="*/ 570 h 1781"/>
                  <a:gd name="T72" fmla="*/ 504 w 3026"/>
                  <a:gd name="T73" fmla="*/ 398 h 1781"/>
                  <a:gd name="T74" fmla="*/ 560 w 3026"/>
                  <a:gd name="T75" fmla="*/ 552 h 1781"/>
                  <a:gd name="T76" fmla="*/ 459 w 3026"/>
                  <a:gd name="T77" fmla="*/ 652 h 1781"/>
                  <a:gd name="T78" fmla="*/ 330 w 3026"/>
                  <a:gd name="T79" fmla="*/ 710 h 1781"/>
                  <a:gd name="T80" fmla="*/ 266 w 3026"/>
                  <a:gd name="T81" fmla="*/ 648 h 1781"/>
                  <a:gd name="T82" fmla="*/ 214 w 3026"/>
                  <a:gd name="T83" fmla="*/ 778 h 1781"/>
                  <a:gd name="T84" fmla="*/ 72 w 3026"/>
                  <a:gd name="T85" fmla="*/ 854 h 1781"/>
                  <a:gd name="T86" fmla="*/ 116 w 3026"/>
                  <a:gd name="T87" fmla="*/ 970 h 1781"/>
                  <a:gd name="T88" fmla="*/ 31 w 3026"/>
                  <a:gd name="T89" fmla="*/ 1102 h 1781"/>
                  <a:gd name="T90" fmla="*/ 188 w 3026"/>
                  <a:gd name="T91" fmla="*/ 1004 h 1781"/>
                  <a:gd name="T92" fmla="*/ 275 w 3026"/>
                  <a:gd name="T93" fmla="*/ 945 h 1781"/>
                  <a:gd name="T94" fmla="*/ 400 w 3026"/>
                  <a:gd name="T95" fmla="*/ 1063 h 1781"/>
                  <a:gd name="T96" fmla="*/ 327 w 3026"/>
                  <a:gd name="T97" fmla="*/ 925 h 1781"/>
                  <a:gd name="T98" fmla="*/ 447 w 3026"/>
                  <a:gd name="T99" fmla="*/ 1050 h 1781"/>
                  <a:gd name="T100" fmla="*/ 490 w 3026"/>
                  <a:gd name="T101" fmla="*/ 1117 h 1781"/>
                  <a:gd name="T102" fmla="*/ 560 w 3026"/>
                  <a:gd name="T103" fmla="*/ 1021 h 1781"/>
                  <a:gd name="T104" fmla="*/ 625 w 3026"/>
                  <a:gd name="T105" fmla="*/ 893 h 1781"/>
                  <a:gd name="T106" fmla="*/ 696 w 3026"/>
                  <a:gd name="T107" fmla="*/ 923 h 1781"/>
                  <a:gd name="T108" fmla="*/ 714 w 3026"/>
                  <a:gd name="T109" fmla="*/ 896 h 1781"/>
                  <a:gd name="T110" fmla="*/ 674 w 3026"/>
                  <a:gd name="T111" fmla="*/ 997 h 1781"/>
                  <a:gd name="T112" fmla="*/ 553 w 3026"/>
                  <a:gd name="T113" fmla="*/ 1077 h 1781"/>
                  <a:gd name="T114" fmla="*/ 688 w 3026"/>
                  <a:gd name="T115" fmla="*/ 111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781">
                    <a:moveTo>
                      <a:pt x="630" y="1256"/>
                    </a:moveTo>
                    <a:lnTo>
                      <a:pt x="670" y="1260"/>
                    </a:lnTo>
                    <a:lnTo>
                      <a:pt x="722" y="1369"/>
                    </a:lnTo>
                    <a:lnTo>
                      <a:pt x="761" y="1451"/>
                    </a:lnTo>
                    <a:lnTo>
                      <a:pt x="788" y="1509"/>
                    </a:lnTo>
                    <a:lnTo>
                      <a:pt x="800" y="1577"/>
                    </a:lnTo>
                    <a:lnTo>
                      <a:pt x="877" y="1554"/>
                    </a:lnTo>
                    <a:lnTo>
                      <a:pt x="973" y="1498"/>
                    </a:lnTo>
                    <a:lnTo>
                      <a:pt x="1017" y="1460"/>
                    </a:lnTo>
                    <a:lnTo>
                      <a:pt x="1046" y="1394"/>
                    </a:lnTo>
                    <a:lnTo>
                      <a:pt x="990" y="1325"/>
                    </a:lnTo>
                    <a:lnTo>
                      <a:pt x="957" y="1362"/>
                    </a:lnTo>
                    <a:lnTo>
                      <a:pt x="933" y="1361"/>
                    </a:lnTo>
                    <a:lnTo>
                      <a:pt x="911" y="1350"/>
                    </a:lnTo>
                    <a:lnTo>
                      <a:pt x="873" y="1277"/>
                    </a:lnTo>
                    <a:lnTo>
                      <a:pt x="868" y="1249"/>
                    </a:lnTo>
                    <a:lnTo>
                      <a:pt x="899" y="1247"/>
                    </a:lnTo>
                    <a:lnTo>
                      <a:pt x="920" y="1290"/>
                    </a:lnTo>
                    <a:lnTo>
                      <a:pt x="1010" y="1332"/>
                    </a:lnTo>
                    <a:lnTo>
                      <a:pt x="1148" y="1337"/>
                    </a:lnTo>
                    <a:lnTo>
                      <a:pt x="1207" y="1427"/>
                    </a:lnTo>
                    <a:lnTo>
                      <a:pt x="1229" y="1420"/>
                    </a:lnTo>
                    <a:lnTo>
                      <a:pt x="1264" y="1524"/>
                    </a:lnTo>
                    <a:lnTo>
                      <a:pt x="1279" y="1583"/>
                    </a:lnTo>
                    <a:lnTo>
                      <a:pt x="1313" y="1660"/>
                    </a:lnTo>
                    <a:lnTo>
                      <a:pt x="1350" y="1622"/>
                    </a:lnTo>
                    <a:lnTo>
                      <a:pt x="1357" y="1521"/>
                    </a:lnTo>
                    <a:lnTo>
                      <a:pt x="1475" y="1401"/>
                    </a:lnTo>
                    <a:lnTo>
                      <a:pt x="1508" y="1408"/>
                    </a:lnTo>
                    <a:lnTo>
                      <a:pt x="1528" y="1389"/>
                    </a:lnTo>
                    <a:lnTo>
                      <a:pt x="1571" y="1472"/>
                    </a:lnTo>
                    <a:lnTo>
                      <a:pt x="1570" y="1514"/>
                    </a:lnTo>
                    <a:lnTo>
                      <a:pt x="1608" y="1489"/>
                    </a:lnTo>
                    <a:lnTo>
                      <a:pt x="1632" y="1659"/>
                    </a:lnTo>
                    <a:lnTo>
                      <a:pt x="1662" y="1690"/>
                    </a:lnTo>
                    <a:lnTo>
                      <a:pt x="1677" y="1754"/>
                    </a:lnTo>
                    <a:lnTo>
                      <a:pt x="1717" y="1780"/>
                    </a:lnTo>
                    <a:lnTo>
                      <a:pt x="1718" y="1780"/>
                    </a:lnTo>
                    <a:lnTo>
                      <a:pt x="1711" y="1717"/>
                    </a:lnTo>
                    <a:lnTo>
                      <a:pt x="1667" y="1675"/>
                    </a:lnTo>
                    <a:lnTo>
                      <a:pt x="1644" y="1622"/>
                    </a:lnTo>
                    <a:lnTo>
                      <a:pt x="1660" y="1560"/>
                    </a:lnTo>
                    <a:lnTo>
                      <a:pt x="1711" y="1614"/>
                    </a:lnTo>
                    <a:lnTo>
                      <a:pt x="1733" y="1651"/>
                    </a:lnTo>
                    <a:lnTo>
                      <a:pt x="1796" y="1596"/>
                    </a:lnTo>
                    <a:lnTo>
                      <a:pt x="1790" y="1528"/>
                    </a:lnTo>
                    <a:lnTo>
                      <a:pt x="1741" y="1463"/>
                    </a:lnTo>
                    <a:lnTo>
                      <a:pt x="1778" y="1413"/>
                    </a:lnTo>
                    <a:lnTo>
                      <a:pt x="1811" y="1436"/>
                    </a:lnTo>
                    <a:lnTo>
                      <a:pt x="1853" y="1404"/>
                    </a:lnTo>
                    <a:lnTo>
                      <a:pt x="1941" y="1352"/>
                    </a:lnTo>
                    <a:lnTo>
                      <a:pt x="1989" y="1215"/>
                    </a:lnTo>
                    <a:lnTo>
                      <a:pt x="1949" y="1152"/>
                    </a:lnTo>
                    <a:lnTo>
                      <a:pt x="2000" y="1101"/>
                    </a:lnTo>
                    <a:lnTo>
                      <a:pt x="1974" y="1091"/>
                    </a:lnTo>
                    <a:lnTo>
                      <a:pt x="1946" y="1102"/>
                    </a:lnTo>
                    <a:lnTo>
                      <a:pt x="1924" y="1077"/>
                    </a:lnTo>
                    <a:lnTo>
                      <a:pt x="1986" y="1021"/>
                    </a:lnTo>
                    <a:lnTo>
                      <a:pt x="1979" y="1071"/>
                    </a:lnTo>
                    <a:lnTo>
                      <a:pt x="2044" y="1054"/>
                    </a:lnTo>
                    <a:lnTo>
                      <a:pt x="2060" y="1091"/>
                    </a:lnTo>
                    <a:lnTo>
                      <a:pt x="2055" y="1162"/>
                    </a:lnTo>
                    <a:lnTo>
                      <a:pt x="2106" y="1126"/>
                    </a:lnTo>
                    <a:lnTo>
                      <a:pt x="2074" y="1048"/>
                    </a:lnTo>
                    <a:lnTo>
                      <a:pt x="2140" y="969"/>
                    </a:lnTo>
                    <a:lnTo>
                      <a:pt x="2162" y="986"/>
                    </a:lnTo>
                    <a:lnTo>
                      <a:pt x="2267" y="855"/>
                    </a:lnTo>
                    <a:lnTo>
                      <a:pt x="2287" y="767"/>
                    </a:lnTo>
                    <a:lnTo>
                      <a:pt x="2260" y="716"/>
                    </a:lnTo>
                    <a:lnTo>
                      <a:pt x="2191" y="704"/>
                    </a:lnTo>
                    <a:lnTo>
                      <a:pt x="2304" y="588"/>
                    </a:lnTo>
                    <a:lnTo>
                      <a:pt x="2395" y="586"/>
                    </a:lnTo>
                    <a:lnTo>
                      <a:pt x="2489" y="589"/>
                    </a:lnTo>
                    <a:lnTo>
                      <a:pt x="2524" y="521"/>
                    </a:lnTo>
                    <a:lnTo>
                      <a:pt x="2572" y="515"/>
                    </a:lnTo>
                    <a:lnTo>
                      <a:pt x="2568" y="552"/>
                    </a:lnTo>
                    <a:lnTo>
                      <a:pt x="2630" y="506"/>
                    </a:lnTo>
                    <a:lnTo>
                      <a:pt x="2518" y="625"/>
                    </a:lnTo>
                    <a:lnTo>
                      <a:pt x="2505" y="654"/>
                    </a:lnTo>
                    <a:lnTo>
                      <a:pt x="2518" y="798"/>
                    </a:lnTo>
                    <a:lnTo>
                      <a:pt x="2598" y="705"/>
                    </a:lnTo>
                    <a:lnTo>
                      <a:pt x="2596" y="618"/>
                    </a:lnTo>
                    <a:lnTo>
                      <a:pt x="2620" y="571"/>
                    </a:lnTo>
                    <a:lnTo>
                      <a:pt x="2691" y="552"/>
                    </a:lnTo>
                    <a:lnTo>
                      <a:pt x="2722" y="570"/>
                    </a:lnTo>
                    <a:lnTo>
                      <a:pt x="2827" y="498"/>
                    </a:lnTo>
                    <a:lnTo>
                      <a:pt x="2861" y="481"/>
                    </a:lnTo>
                    <a:lnTo>
                      <a:pt x="2847" y="439"/>
                    </a:lnTo>
                    <a:lnTo>
                      <a:pt x="2893" y="409"/>
                    </a:lnTo>
                    <a:lnTo>
                      <a:pt x="2986" y="440"/>
                    </a:lnTo>
                    <a:lnTo>
                      <a:pt x="3025" y="393"/>
                    </a:lnTo>
                    <a:lnTo>
                      <a:pt x="2940" y="345"/>
                    </a:lnTo>
                    <a:lnTo>
                      <a:pt x="2844" y="291"/>
                    </a:lnTo>
                    <a:lnTo>
                      <a:pt x="2727" y="271"/>
                    </a:lnTo>
                    <a:lnTo>
                      <a:pt x="2718" y="312"/>
                    </a:lnTo>
                    <a:lnTo>
                      <a:pt x="2669" y="289"/>
                    </a:lnTo>
                    <a:lnTo>
                      <a:pt x="2589" y="293"/>
                    </a:lnTo>
                    <a:lnTo>
                      <a:pt x="2549" y="242"/>
                    </a:lnTo>
                    <a:lnTo>
                      <a:pt x="2455" y="246"/>
                    </a:lnTo>
                    <a:lnTo>
                      <a:pt x="2406" y="200"/>
                    </a:lnTo>
                    <a:lnTo>
                      <a:pt x="2280" y="178"/>
                    </a:lnTo>
                    <a:lnTo>
                      <a:pt x="2232" y="234"/>
                    </a:lnTo>
                    <a:lnTo>
                      <a:pt x="2153" y="207"/>
                    </a:lnTo>
                    <a:lnTo>
                      <a:pt x="2131" y="251"/>
                    </a:lnTo>
                    <a:lnTo>
                      <a:pt x="2103" y="171"/>
                    </a:lnTo>
                    <a:lnTo>
                      <a:pt x="2011" y="145"/>
                    </a:lnTo>
                    <a:lnTo>
                      <a:pt x="2008" y="171"/>
                    </a:lnTo>
                    <a:lnTo>
                      <a:pt x="1896" y="147"/>
                    </a:lnTo>
                    <a:lnTo>
                      <a:pt x="1821" y="148"/>
                    </a:lnTo>
                    <a:lnTo>
                      <a:pt x="1752" y="167"/>
                    </a:lnTo>
                    <a:lnTo>
                      <a:pt x="1855" y="100"/>
                    </a:lnTo>
                    <a:lnTo>
                      <a:pt x="1866" y="71"/>
                    </a:lnTo>
                    <a:lnTo>
                      <a:pt x="1824" y="37"/>
                    </a:lnTo>
                    <a:lnTo>
                      <a:pt x="1749" y="48"/>
                    </a:lnTo>
                    <a:lnTo>
                      <a:pt x="1766" y="28"/>
                    </a:lnTo>
                    <a:lnTo>
                      <a:pt x="1719" y="0"/>
                    </a:lnTo>
                    <a:lnTo>
                      <a:pt x="1636" y="57"/>
                    </a:lnTo>
                    <a:lnTo>
                      <a:pt x="1557" y="71"/>
                    </a:lnTo>
                    <a:lnTo>
                      <a:pt x="1469" y="101"/>
                    </a:lnTo>
                    <a:lnTo>
                      <a:pt x="1455" y="141"/>
                    </a:lnTo>
                    <a:lnTo>
                      <a:pt x="1361" y="152"/>
                    </a:lnTo>
                    <a:lnTo>
                      <a:pt x="1368" y="193"/>
                    </a:lnTo>
                    <a:lnTo>
                      <a:pt x="1405" y="219"/>
                    </a:lnTo>
                    <a:lnTo>
                      <a:pt x="1329" y="195"/>
                    </a:lnTo>
                    <a:lnTo>
                      <a:pt x="1329" y="242"/>
                    </a:lnTo>
                    <a:lnTo>
                      <a:pt x="1289" y="231"/>
                    </a:lnTo>
                    <a:lnTo>
                      <a:pt x="1277" y="198"/>
                    </a:lnTo>
                    <a:lnTo>
                      <a:pt x="1248" y="221"/>
                    </a:lnTo>
                    <a:lnTo>
                      <a:pt x="1266" y="251"/>
                    </a:lnTo>
                    <a:lnTo>
                      <a:pt x="1249" y="345"/>
                    </a:lnTo>
                    <a:lnTo>
                      <a:pt x="1226" y="174"/>
                    </a:lnTo>
                    <a:lnTo>
                      <a:pt x="1191" y="174"/>
                    </a:lnTo>
                    <a:lnTo>
                      <a:pt x="1154" y="285"/>
                    </a:lnTo>
                    <a:lnTo>
                      <a:pt x="1188" y="309"/>
                    </a:lnTo>
                    <a:lnTo>
                      <a:pt x="1176" y="328"/>
                    </a:lnTo>
                    <a:lnTo>
                      <a:pt x="1113" y="287"/>
                    </a:lnTo>
                    <a:lnTo>
                      <a:pt x="1063" y="277"/>
                    </a:lnTo>
                    <a:lnTo>
                      <a:pt x="1063" y="307"/>
                    </a:lnTo>
                    <a:lnTo>
                      <a:pt x="970" y="330"/>
                    </a:lnTo>
                    <a:lnTo>
                      <a:pt x="955" y="307"/>
                    </a:lnTo>
                    <a:lnTo>
                      <a:pt x="868" y="350"/>
                    </a:lnTo>
                    <a:lnTo>
                      <a:pt x="809" y="327"/>
                    </a:lnTo>
                    <a:lnTo>
                      <a:pt x="810" y="402"/>
                    </a:lnTo>
                    <a:lnTo>
                      <a:pt x="783" y="380"/>
                    </a:lnTo>
                    <a:lnTo>
                      <a:pt x="745" y="409"/>
                    </a:lnTo>
                    <a:lnTo>
                      <a:pt x="761" y="440"/>
                    </a:lnTo>
                    <a:lnTo>
                      <a:pt x="697" y="434"/>
                    </a:lnTo>
                    <a:lnTo>
                      <a:pt x="711" y="464"/>
                    </a:lnTo>
                    <a:lnTo>
                      <a:pt x="666" y="440"/>
                    </a:lnTo>
                    <a:lnTo>
                      <a:pt x="668" y="402"/>
                    </a:lnTo>
                    <a:lnTo>
                      <a:pt x="625" y="365"/>
                    </a:lnTo>
                    <a:lnTo>
                      <a:pt x="729" y="395"/>
                    </a:lnTo>
                    <a:lnTo>
                      <a:pt x="763" y="346"/>
                    </a:lnTo>
                    <a:lnTo>
                      <a:pt x="683" y="298"/>
                    </a:lnTo>
                    <a:lnTo>
                      <a:pt x="623" y="276"/>
                    </a:lnTo>
                    <a:lnTo>
                      <a:pt x="575" y="267"/>
                    </a:lnTo>
                    <a:lnTo>
                      <a:pt x="610" y="260"/>
                    </a:lnTo>
                    <a:lnTo>
                      <a:pt x="560" y="236"/>
                    </a:lnTo>
                    <a:lnTo>
                      <a:pt x="518" y="241"/>
                    </a:lnTo>
                    <a:lnTo>
                      <a:pt x="492" y="275"/>
                    </a:lnTo>
                    <a:lnTo>
                      <a:pt x="467" y="263"/>
                    </a:lnTo>
                    <a:lnTo>
                      <a:pt x="436" y="297"/>
                    </a:lnTo>
                    <a:lnTo>
                      <a:pt x="416" y="289"/>
                    </a:lnTo>
                    <a:lnTo>
                      <a:pt x="408" y="313"/>
                    </a:lnTo>
                    <a:lnTo>
                      <a:pt x="377" y="334"/>
                    </a:lnTo>
                    <a:lnTo>
                      <a:pt x="328" y="422"/>
                    </a:lnTo>
                    <a:lnTo>
                      <a:pt x="288" y="459"/>
                    </a:lnTo>
                    <a:lnTo>
                      <a:pt x="219" y="507"/>
                    </a:lnTo>
                    <a:lnTo>
                      <a:pt x="255" y="526"/>
                    </a:lnTo>
                    <a:lnTo>
                      <a:pt x="216" y="541"/>
                    </a:lnTo>
                    <a:lnTo>
                      <a:pt x="226" y="606"/>
                    </a:lnTo>
                    <a:lnTo>
                      <a:pt x="263" y="615"/>
                    </a:lnTo>
                    <a:lnTo>
                      <a:pt x="301" y="571"/>
                    </a:lnTo>
                    <a:lnTo>
                      <a:pt x="318" y="636"/>
                    </a:lnTo>
                    <a:lnTo>
                      <a:pt x="335" y="657"/>
                    </a:lnTo>
                    <a:lnTo>
                      <a:pt x="333" y="687"/>
                    </a:lnTo>
                    <a:lnTo>
                      <a:pt x="380" y="668"/>
                    </a:lnTo>
                    <a:lnTo>
                      <a:pt x="394" y="607"/>
                    </a:lnTo>
                    <a:lnTo>
                      <a:pt x="384" y="602"/>
                    </a:lnTo>
                    <a:lnTo>
                      <a:pt x="425" y="570"/>
                    </a:lnTo>
                    <a:lnTo>
                      <a:pt x="402" y="552"/>
                    </a:lnTo>
                    <a:lnTo>
                      <a:pt x="402" y="498"/>
                    </a:lnTo>
                    <a:lnTo>
                      <a:pt x="467" y="442"/>
                    </a:lnTo>
                    <a:lnTo>
                      <a:pt x="471" y="406"/>
                    </a:lnTo>
                    <a:lnTo>
                      <a:pt x="504" y="398"/>
                    </a:lnTo>
                    <a:lnTo>
                      <a:pt x="527" y="428"/>
                    </a:lnTo>
                    <a:lnTo>
                      <a:pt x="459" y="490"/>
                    </a:lnTo>
                    <a:lnTo>
                      <a:pt x="462" y="549"/>
                    </a:lnTo>
                    <a:lnTo>
                      <a:pt x="488" y="571"/>
                    </a:lnTo>
                    <a:lnTo>
                      <a:pt x="560" y="552"/>
                    </a:lnTo>
                    <a:lnTo>
                      <a:pt x="598" y="569"/>
                    </a:lnTo>
                    <a:lnTo>
                      <a:pt x="496" y="585"/>
                    </a:lnTo>
                    <a:lnTo>
                      <a:pt x="505" y="648"/>
                    </a:lnTo>
                    <a:lnTo>
                      <a:pt x="481" y="626"/>
                    </a:lnTo>
                    <a:lnTo>
                      <a:pt x="459" y="652"/>
                    </a:lnTo>
                    <a:lnTo>
                      <a:pt x="458" y="688"/>
                    </a:lnTo>
                    <a:lnTo>
                      <a:pt x="437" y="710"/>
                    </a:lnTo>
                    <a:lnTo>
                      <a:pt x="402" y="703"/>
                    </a:lnTo>
                    <a:lnTo>
                      <a:pt x="354" y="729"/>
                    </a:lnTo>
                    <a:lnTo>
                      <a:pt x="330" y="710"/>
                    </a:lnTo>
                    <a:lnTo>
                      <a:pt x="305" y="712"/>
                    </a:lnTo>
                    <a:lnTo>
                      <a:pt x="283" y="700"/>
                    </a:lnTo>
                    <a:lnTo>
                      <a:pt x="304" y="664"/>
                    </a:lnTo>
                    <a:lnTo>
                      <a:pt x="298" y="627"/>
                    </a:lnTo>
                    <a:lnTo>
                      <a:pt x="266" y="648"/>
                    </a:lnTo>
                    <a:lnTo>
                      <a:pt x="263" y="683"/>
                    </a:lnTo>
                    <a:lnTo>
                      <a:pt x="271" y="738"/>
                    </a:lnTo>
                    <a:lnTo>
                      <a:pt x="258" y="731"/>
                    </a:lnTo>
                    <a:lnTo>
                      <a:pt x="224" y="741"/>
                    </a:lnTo>
                    <a:lnTo>
                      <a:pt x="214" y="778"/>
                    </a:lnTo>
                    <a:lnTo>
                      <a:pt x="169" y="798"/>
                    </a:lnTo>
                    <a:lnTo>
                      <a:pt x="150" y="831"/>
                    </a:lnTo>
                    <a:lnTo>
                      <a:pt x="113" y="825"/>
                    </a:lnTo>
                    <a:lnTo>
                      <a:pt x="120" y="851"/>
                    </a:lnTo>
                    <a:lnTo>
                      <a:pt x="72" y="854"/>
                    </a:lnTo>
                    <a:lnTo>
                      <a:pt x="76" y="870"/>
                    </a:lnTo>
                    <a:lnTo>
                      <a:pt x="116" y="882"/>
                    </a:lnTo>
                    <a:lnTo>
                      <a:pt x="110" y="893"/>
                    </a:lnTo>
                    <a:lnTo>
                      <a:pt x="131" y="929"/>
                    </a:lnTo>
                    <a:lnTo>
                      <a:pt x="116" y="970"/>
                    </a:lnTo>
                    <a:lnTo>
                      <a:pt x="19" y="964"/>
                    </a:lnTo>
                    <a:lnTo>
                      <a:pt x="3" y="977"/>
                    </a:lnTo>
                    <a:lnTo>
                      <a:pt x="0" y="1069"/>
                    </a:lnTo>
                    <a:lnTo>
                      <a:pt x="9" y="1105"/>
                    </a:lnTo>
                    <a:lnTo>
                      <a:pt x="31" y="1102"/>
                    </a:lnTo>
                    <a:lnTo>
                      <a:pt x="112" y="1111"/>
                    </a:lnTo>
                    <a:lnTo>
                      <a:pt x="144" y="1072"/>
                    </a:lnTo>
                    <a:lnTo>
                      <a:pt x="138" y="1056"/>
                    </a:lnTo>
                    <a:lnTo>
                      <a:pt x="154" y="1025"/>
                    </a:lnTo>
                    <a:lnTo>
                      <a:pt x="188" y="1004"/>
                    </a:lnTo>
                    <a:lnTo>
                      <a:pt x="188" y="973"/>
                    </a:lnTo>
                    <a:lnTo>
                      <a:pt x="202" y="967"/>
                    </a:lnTo>
                    <a:lnTo>
                      <a:pt x="235" y="977"/>
                    </a:lnTo>
                    <a:lnTo>
                      <a:pt x="255" y="960"/>
                    </a:lnTo>
                    <a:lnTo>
                      <a:pt x="275" y="945"/>
                    </a:lnTo>
                    <a:lnTo>
                      <a:pt x="294" y="956"/>
                    </a:lnTo>
                    <a:lnTo>
                      <a:pt x="309" y="991"/>
                    </a:lnTo>
                    <a:lnTo>
                      <a:pt x="377" y="1040"/>
                    </a:lnTo>
                    <a:lnTo>
                      <a:pt x="384" y="1086"/>
                    </a:lnTo>
                    <a:lnTo>
                      <a:pt x="400" y="1063"/>
                    </a:lnTo>
                    <a:lnTo>
                      <a:pt x="394" y="1035"/>
                    </a:lnTo>
                    <a:lnTo>
                      <a:pt x="421" y="1040"/>
                    </a:lnTo>
                    <a:lnTo>
                      <a:pt x="363" y="997"/>
                    </a:lnTo>
                    <a:lnTo>
                      <a:pt x="329" y="952"/>
                    </a:lnTo>
                    <a:lnTo>
                      <a:pt x="327" y="925"/>
                    </a:lnTo>
                    <a:lnTo>
                      <a:pt x="360" y="926"/>
                    </a:lnTo>
                    <a:lnTo>
                      <a:pt x="383" y="967"/>
                    </a:lnTo>
                    <a:lnTo>
                      <a:pt x="433" y="1002"/>
                    </a:lnTo>
                    <a:lnTo>
                      <a:pt x="433" y="1034"/>
                    </a:lnTo>
                    <a:lnTo>
                      <a:pt x="447" y="1050"/>
                    </a:lnTo>
                    <a:lnTo>
                      <a:pt x="460" y="1079"/>
                    </a:lnTo>
                    <a:lnTo>
                      <a:pt x="491" y="1084"/>
                    </a:lnTo>
                    <a:lnTo>
                      <a:pt x="460" y="1090"/>
                    </a:lnTo>
                    <a:lnTo>
                      <a:pt x="469" y="1111"/>
                    </a:lnTo>
                    <a:lnTo>
                      <a:pt x="490" y="1117"/>
                    </a:lnTo>
                    <a:lnTo>
                      <a:pt x="504" y="1082"/>
                    </a:lnTo>
                    <a:lnTo>
                      <a:pt x="482" y="1066"/>
                    </a:lnTo>
                    <a:lnTo>
                      <a:pt x="493" y="1060"/>
                    </a:lnTo>
                    <a:lnTo>
                      <a:pt x="484" y="1030"/>
                    </a:lnTo>
                    <a:lnTo>
                      <a:pt x="560" y="1021"/>
                    </a:lnTo>
                    <a:lnTo>
                      <a:pt x="558" y="990"/>
                    </a:lnTo>
                    <a:lnTo>
                      <a:pt x="575" y="961"/>
                    </a:lnTo>
                    <a:lnTo>
                      <a:pt x="590" y="925"/>
                    </a:lnTo>
                    <a:lnTo>
                      <a:pt x="597" y="903"/>
                    </a:lnTo>
                    <a:lnTo>
                      <a:pt x="625" y="893"/>
                    </a:lnTo>
                    <a:lnTo>
                      <a:pt x="623" y="907"/>
                    </a:lnTo>
                    <a:lnTo>
                      <a:pt x="651" y="908"/>
                    </a:lnTo>
                    <a:lnTo>
                      <a:pt x="635" y="924"/>
                    </a:lnTo>
                    <a:lnTo>
                      <a:pt x="657" y="945"/>
                    </a:lnTo>
                    <a:lnTo>
                      <a:pt x="696" y="923"/>
                    </a:lnTo>
                    <a:lnTo>
                      <a:pt x="673" y="926"/>
                    </a:lnTo>
                    <a:lnTo>
                      <a:pt x="671" y="914"/>
                    </a:lnTo>
                    <a:lnTo>
                      <a:pt x="674" y="901"/>
                    </a:lnTo>
                    <a:lnTo>
                      <a:pt x="735" y="881"/>
                    </a:lnTo>
                    <a:lnTo>
                      <a:pt x="714" y="896"/>
                    </a:lnTo>
                    <a:lnTo>
                      <a:pt x="696" y="929"/>
                    </a:lnTo>
                    <a:lnTo>
                      <a:pt x="767" y="980"/>
                    </a:lnTo>
                    <a:lnTo>
                      <a:pt x="770" y="1008"/>
                    </a:lnTo>
                    <a:lnTo>
                      <a:pt x="719" y="1022"/>
                    </a:lnTo>
                    <a:lnTo>
                      <a:pt x="674" y="997"/>
                    </a:lnTo>
                    <a:lnTo>
                      <a:pt x="613" y="1019"/>
                    </a:lnTo>
                    <a:lnTo>
                      <a:pt x="585" y="1016"/>
                    </a:lnTo>
                    <a:lnTo>
                      <a:pt x="594" y="1027"/>
                    </a:lnTo>
                    <a:lnTo>
                      <a:pt x="539" y="1043"/>
                    </a:lnTo>
                    <a:lnTo>
                      <a:pt x="553" y="1077"/>
                    </a:lnTo>
                    <a:lnTo>
                      <a:pt x="557" y="1113"/>
                    </a:lnTo>
                    <a:lnTo>
                      <a:pt x="594" y="1122"/>
                    </a:lnTo>
                    <a:lnTo>
                      <a:pt x="610" y="1110"/>
                    </a:lnTo>
                    <a:lnTo>
                      <a:pt x="640" y="1126"/>
                    </a:lnTo>
                    <a:lnTo>
                      <a:pt x="688" y="1110"/>
                    </a:lnTo>
                    <a:lnTo>
                      <a:pt x="686" y="1154"/>
                    </a:lnTo>
                    <a:lnTo>
                      <a:pt x="657" y="1222"/>
                    </a:lnTo>
                    <a:lnTo>
                      <a:pt x="606" y="1217"/>
                    </a:lnTo>
                    <a:lnTo>
                      <a:pt x="630" y="1256"/>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6" name="Freeform 32"/>
              <p:cNvSpPr>
                <a:spLocks/>
              </p:cNvSpPr>
              <p:nvPr/>
            </p:nvSpPr>
            <p:spPr bwMode="auto">
              <a:xfrm>
                <a:off x="2497" y="1267"/>
                <a:ext cx="177" cy="97"/>
              </a:xfrm>
              <a:custGeom>
                <a:avLst/>
                <a:gdLst>
                  <a:gd name="T0" fmla="*/ 0 w 170"/>
                  <a:gd name="T1" fmla="*/ 31 h 93"/>
                  <a:gd name="T2" fmla="*/ 22 w 170"/>
                  <a:gd name="T3" fmla="*/ 0 h 93"/>
                  <a:gd name="T4" fmla="*/ 49 w 170"/>
                  <a:gd name="T5" fmla="*/ 37 h 93"/>
                  <a:gd name="T6" fmla="*/ 94 w 170"/>
                  <a:gd name="T7" fmla="*/ 9 h 93"/>
                  <a:gd name="T8" fmla="*/ 151 w 170"/>
                  <a:gd name="T9" fmla="*/ 2 h 93"/>
                  <a:gd name="T10" fmla="*/ 169 w 170"/>
                  <a:gd name="T11" fmla="*/ 41 h 93"/>
                  <a:gd name="T12" fmla="*/ 84 w 170"/>
                  <a:gd name="T13" fmla="*/ 92 h 93"/>
                  <a:gd name="T14" fmla="*/ 28 w 170"/>
                  <a:gd name="T15" fmla="*/ 80 h 93"/>
                  <a:gd name="T16" fmla="*/ 0 w 170"/>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3">
                    <a:moveTo>
                      <a:pt x="0" y="31"/>
                    </a:moveTo>
                    <a:lnTo>
                      <a:pt x="22" y="0"/>
                    </a:lnTo>
                    <a:lnTo>
                      <a:pt x="49" y="37"/>
                    </a:lnTo>
                    <a:lnTo>
                      <a:pt x="94" y="9"/>
                    </a:lnTo>
                    <a:lnTo>
                      <a:pt x="151" y="2"/>
                    </a:lnTo>
                    <a:lnTo>
                      <a:pt x="169" y="41"/>
                    </a:lnTo>
                    <a:lnTo>
                      <a:pt x="84" y="92"/>
                    </a:lnTo>
                    <a:lnTo>
                      <a:pt x="28" y="80"/>
                    </a:lnTo>
                    <a:lnTo>
                      <a:pt x="0" y="31"/>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grpSp>
        <p:grpSp>
          <p:nvGrpSpPr>
            <p:cNvPr id="466977" name="Group 33"/>
            <p:cNvGrpSpPr>
              <a:grpSpLocks/>
            </p:cNvGrpSpPr>
            <p:nvPr/>
          </p:nvGrpSpPr>
          <p:grpSpPr bwMode="auto">
            <a:xfrm>
              <a:off x="181" y="474"/>
              <a:ext cx="2444" cy="3261"/>
              <a:chOff x="144" y="720"/>
              <a:chExt cx="2280" cy="2592"/>
            </a:xfrm>
          </p:grpSpPr>
          <p:sp>
            <p:nvSpPr>
              <p:cNvPr id="466978" name="Freeform 34"/>
              <p:cNvSpPr>
                <a:spLocks/>
              </p:cNvSpPr>
              <p:nvPr/>
            </p:nvSpPr>
            <p:spPr bwMode="auto">
              <a:xfrm>
                <a:off x="1733" y="1559"/>
                <a:ext cx="99" cy="92"/>
              </a:xfrm>
              <a:custGeom>
                <a:avLst/>
                <a:gdLst>
                  <a:gd name="T0" fmla="*/ 0 w 102"/>
                  <a:gd name="T1" fmla="*/ 90 h 112"/>
                  <a:gd name="T2" fmla="*/ 41 w 102"/>
                  <a:gd name="T3" fmla="*/ 7 h 112"/>
                  <a:gd name="T4" fmla="*/ 59 w 102"/>
                  <a:gd name="T5" fmla="*/ 0 h 112"/>
                  <a:gd name="T6" fmla="*/ 51 w 102"/>
                  <a:gd name="T7" fmla="*/ 37 h 112"/>
                  <a:gd name="T8" fmla="*/ 62 w 102"/>
                  <a:gd name="T9" fmla="*/ 57 h 112"/>
                  <a:gd name="T10" fmla="*/ 89 w 102"/>
                  <a:gd name="T11" fmla="*/ 54 h 112"/>
                  <a:gd name="T12" fmla="*/ 98 w 102"/>
                  <a:gd name="T13" fmla="*/ 81 h 112"/>
                  <a:gd name="T14" fmla="*/ 101 w 102"/>
                  <a:gd name="T15" fmla="*/ 97 h 112"/>
                  <a:gd name="T16" fmla="*/ 80 w 102"/>
                  <a:gd name="T17" fmla="*/ 111 h 112"/>
                  <a:gd name="T18" fmla="*/ 80 w 102"/>
                  <a:gd name="T19" fmla="*/ 88 h 112"/>
                  <a:gd name="T20" fmla="*/ 48 w 102"/>
                  <a:gd name="T21" fmla="*/ 96 h 112"/>
                  <a:gd name="T22" fmla="*/ 0 w 102"/>
                  <a:gd name="T23"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12">
                    <a:moveTo>
                      <a:pt x="0" y="90"/>
                    </a:moveTo>
                    <a:lnTo>
                      <a:pt x="41" y="7"/>
                    </a:lnTo>
                    <a:lnTo>
                      <a:pt x="59" y="0"/>
                    </a:lnTo>
                    <a:lnTo>
                      <a:pt x="51" y="37"/>
                    </a:lnTo>
                    <a:lnTo>
                      <a:pt x="62" y="57"/>
                    </a:lnTo>
                    <a:lnTo>
                      <a:pt x="89" y="54"/>
                    </a:lnTo>
                    <a:lnTo>
                      <a:pt x="98" y="81"/>
                    </a:lnTo>
                    <a:lnTo>
                      <a:pt x="101" y="97"/>
                    </a:lnTo>
                    <a:lnTo>
                      <a:pt x="80" y="111"/>
                    </a:lnTo>
                    <a:lnTo>
                      <a:pt x="80" y="88"/>
                    </a:lnTo>
                    <a:lnTo>
                      <a:pt x="48" y="96"/>
                    </a:lnTo>
                    <a:lnTo>
                      <a:pt x="0" y="90"/>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79" name="Freeform 35"/>
              <p:cNvSpPr>
                <a:spLocks/>
              </p:cNvSpPr>
              <p:nvPr/>
            </p:nvSpPr>
            <p:spPr bwMode="auto">
              <a:xfrm>
                <a:off x="1325" y="1247"/>
                <a:ext cx="94" cy="65"/>
              </a:xfrm>
              <a:custGeom>
                <a:avLst/>
                <a:gdLst>
                  <a:gd name="T0" fmla="*/ 0 w 97"/>
                  <a:gd name="T1" fmla="*/ 66 h 81"/>
                  <a:gd name="T2" fmla="*/ 16 w 97"/>
                  <a:gd name="T3" fmla="*/ 50 h 81"/>
                  <a:gd name="T4" fmla="*/ 26 w 97"/>
                  <a:gd name="T5" fmla="*/ 0 h 81"/>
                  <a:gd name="T6" fmla="*/ 96 w 97"/>
                  <a:gd name="T7" fmla="*/ 69 h 81"/>
                  <a:gd name="T8" fmla="*/ 30 w 97"/>
                  <a:gd name="T9" fmla="*/ 80 h 81"/>
                  <a:gd name="T10" fmla="*/ 0 w 97"/>
                  <a:gd name="T11" fmla="*/ 66 h 81"/>
                </a:gdLst>
                <a:ahLst/>
                <a:cxnLst>
                  <a:cxn ang="0">
                    <a:pos x="T0" y="T1"/>
                  </a:cxn>
                  <a:cxn ang="0">
                    <a:pos x="T2" y="T3"/>
                  </a:cxn>
                  <a:cxn ang="0">
                    <a:pos x="T4" y="T5"/>
                  </a:cxn>
                  <a:cxn ang="0">
                    <a:pos x="T6" y="T7"/>
                  </a:cxn>
                  <a:cxn ang="0">
                    <a:pos x="T8" y="T9"/>
                  </a:cxn>
                  <a:cxn ang="0">
                    <a:pos x="T10" y="T11"/>
                  </a:cxn>
                </a:cxnLst>
                <a:rect l="0" t="0" r="r" b="b"/>
                <a:pathLst>
                  <a:path w="97" h="81">
                    <a:moveTo>
                      <a:pt x="0" y="66"/>
                    </a:moveTo>
                    <a:lnTo>
                      <a:pt x="16" y="50"/>
                    </a:lnTo>
                    <a:lnTo>
                      <a:pt x="26" y="0"/>
                    </a:lnTo>
                    <a:lnTo>
                      <a:pt x="96" y="69"/>
                    </a:lnTo>
                    <a:lnTo>
                      <a:pt x="30" y="80"/>
                    </a:lnTo>
                    <a:lnTo>
                      <a:pt x="0" y="66"/>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0" name="Freeform 36"/>
              <p:cNvSpPr>
                <a:spLocks/>
              </p:cNvSpPr>
              <p:nvPr/>
            </p:nvSpPr>
            <p:spPr bwMode="auto">
              <a:xfrm>
                <a:off x="760" y="1014"/>
                <a:ext cx="156" cy="97"/>
              </a:xfrm>
              <a:custGeom>
                <a:avLst/>
                <a:gdLst>
                  <a:gd name="T0" fmla="*/ 0 w 162"/>
                  <a:gd name="T1" fmla="*/ 91 h 119"/>
                  <a:gd name="T2" fmla="*/ 32 w 162"/>
                  <a:gd name="T3" fmla="*/ 27 h 119"/>
                  <a:gd name="T4" fmla="*/ 20 w 162"/>
                  <a:gd name="T5" fmla="*/ 6 h 119"/>
                  <a:gd name="T6" fmla="*/ 68 w 162"/>
                  <a:gd name="T7" fmla="*/ 0 h 119"/>
                  <a:gd name="T8" fmla="*/ 102 w 162"/>
                  <a:gd name="T9" fmla="*/ 20 h 119"/>
                  <a:gd name="T10" fmla="*/ 125 w 162"/>
                  <a:gd name="T11" fmla="*/ 12 h 119"/>
                  <a:gd name="T12" fmla="*/ 161 w 162"/>
                  <a:gd name="T13" fmla="*/ 35 h 119"/>
                  <a:gd name="T14" fmla="*/ 87 w 162"/>
                  <a:gd name="T15" fmla="*/ 82 h 119"/>
                  <a:gd name="T16" fmla="*/ 80 w 162"/>
                  <a:gd name="T17" fmla="*/ 106 h 119"/>
                  <a:gd name="T18" fmla="*/ 46 w 162"/>
                  <a:gd name="T19" fmla="*/ 118 h 119"/>
                  <a:gd name="T20" fmla="*/ 0 w 162"/>
                  <a:gd name="T21"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19">
                    <a:moveTo>
                      <a:pt x="0" y="91"/>
                    </a:moveTo>
                    <a:lnTo>
                      <a:pt x="32" y="27"/>
                    </a:lnTo>
                    <a:lnTo>
                      <a:pt x="20" y="6"/>
                    </a:lnTo>
                    <a:lnTo>
                      <a:pt x="68" y="0"/>
                    </a:lnTo>
                    <a:lnTo>
                      <a:pt x="102" y="20"/>
                    </a:lnTo>
                    <a:lnTo>
                      <a:pt x="125" y="12"/>
                    </a:lnTo>
                    <a:lnTo>
                      <a:pt x="161" y="35"/>
                    </a:lnTo>
                    <a:lnTo>
                      <a:pt x="87" y="82"/>
                    </a:lnTo>
                    <a:lnTo>
                      <a:pt x="80" y="106"/>
                    </a:lnTo>
                    <a:lnTo>
                      <a:pt x="46" y="118"/>
                    </a:lnTo>
                    <a:lnTo>
                      <a:pt x="0" y="91"/>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1" name="Freeform 37"/>
              <p:cNvSpPr>
                <a:spLocks/>
              </p:cNvSpPr>
              <p:nvPr/>
            </p:nvSpPr>
            <p:spPr bwMode="auto">
              <a:xfrm>
                <a:off x="860" y="1051"/>
                <a:ext cx="268" cy="131"/>
              </a:xfrm>
              <a:custGeom>
                <a:avLst/>
                <a:gdLst>
                  <a:gd name="T0" fmla="*/ 0 w 278"/>
                  <a:gd name="T1" fmla="*/ 48 h 160"/>
                  <a:gd name="T2" fmla="*/ 42 w 278"/>
                  <a:gd name="T3" fmla="*/ 6 h 160"/>
                  <a:gd name="T4" fmla="*/ 107 w 278"/>
                  <a:gd name="T5" fmla="*/ 34 h 160"/>
                  <a:gd name="T6" fmla="*/ 165 w 278"/>
                  <a:gd name="T7" fmla="*/ 0 h 160"/>
                  <a:gd name="T8" fmla="*/ 208 w 278"/>
                  <a:gd name="T9" fmla="*/ 16 h 160"/>
                  <a:gd name="T10" fmla="*/ 222 w 278"/>
                  <a:gd name="T11" fmla="*/ 75 h 160"/>
                  <a:gd name="T12" fmla="*/ 277 w 278"/>
                  <a:gd name="T13" fmla="*/ 106 h 160"/>
                  <a:gd name="T14" fmla="*/ 246 w 278"/>
                  <a:gd name="T15" fmla="*/ 150 h 160"/>
                  <a:gd name="T16" fmla="*/ 189 w 278"/>
                  <a:gd name="T17" fmla="*/ 125 h 160"/>
                  <a:gd name="T18" fmla="*/ 88 w 278"/>
                  <a:gd name="T19" fmla="*/ 159 h 160"/>
                  <a:gd name="T20" fmla="*/ 25 w 278"/>
                  <a:gd name="T21" fmla="*/ 109 h 160"/>
                  <a:gd name="T22" fmla="*/ 23 w 278"/>
                  <a:gd name="T23" fmla="*/ 91 h 160"/>
                  <a:gd name="T24" fmla="*/ 53 w 278"/>
                  <a:gd name="T25" fmla="*/ 60 h 160"/>
                  <a:gd name="T26" fmla="*/ 14 w 278"/>
                  <a:gd name="T27" fmla="*/ 66 h 160"/>
                  <a:gd name="T28" fmla="*/ 0 w 278"/>
                  <a:gd name="T29"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60">
                    <a:moveTo>
                      <a:pt x="0" y="48"/>
                    </a:moveTo>
                    <a:lnTo>
                      <a:pt x="42" y="6"/>
                    </a:lnTo>
                    <a:lnTo>
                      <a:pt x="107" y="34"/>
                    </a:lnTo>
                    <a:lnTo>
                      <a:pt x="165" y="0"/>
                    </a:lnTo>
                    <a:lnTo>
                      <a:pt x="208" y="16"/>
                    </a:lnTo>
                    <a:lnTo>
                      <a:pt x="222" y="75"/>
                    </a:lnTo>
                    <a:lnTo>
                      <a:pt x="277" y="106"/>
                    </a:lnTo>
                    <a:lnTo>
                      <a:pt x="246" y="150"/>
                    </a:lnTo>
                    <a:lnTo>
                      <a:pt x="189" y="125"/>
                    </a:lnTo>
                    <a:lnTo>
                      <a:pt x="88" y="159"/>
                    </a:lnTo>
                    <a:lnTo>
                      <a:pt x="25" y="109"/>
                    </a:lnTo>
                    <a:lnTo>
                      <a:pt x="23" y="91"/>
                    </a:lnTo>
                    <a:lnTo>
                      <a:pt x="53" y="60"/>
                    </a:lnTo>
                    <a:lnTo>
                      <a:pt x="14" y="66"/>
                    </a:lnTo>
                    <a:lnTo>
                      <a:pt x="0" y="48"/>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2" name="Freeform 38"/>
              <p:cNvSpPr>
                <a:spLocks/>
              </p:cNvSpPr>
              <p:nvPr/>
            </p:nvSpPr>
            <p:spPr bwMode="auto">
              <a:xfrm>
                <a:off x="144" y="1088"/>
                <a:ext cx="1944" cy="2202"/>
              </a:xfrm>
              <a:custGeom>
                <a:avLst/>
                <a:gdLst>
                  <a:gd name="T0" fmla="*/ 83 w 2017"/>
                  <a:gd name="T1" fmla="*/ 240 h 2683"/>
                  <a:gd name="T2" fmla="*/ 66 w 2017"/>
                  <a:gd name="T3" fmla="*/ 338 h 2683"/>
                  <a:gd name="T4" fmla="*/ 91 w 2017"/>
                  <a:gd name="T5" fmla="*/ 396 h 2683"/>
                  <a:gd name="T6" fmla="*/ 117 w 2017"/>
                  <a:gd name="T7" fmla="*/ 468 h 2683"/>
                  <a:gd name="T8" fmla="*/ 153 w 2017"/>
                  <a:gd name="T9" fmla="*/ 453 h 2683"/>
                  <a:gd name="T10" fmla="*/ 253 w 2017"/>
                  <a:gd name="T11" fmla="*/ 341 h 2683"/>
                  <a:gd name="T12" fmla="*/ 329 w 2017"/>
                  <a:gd name="T13" fmla="*/ 329 h 2683"/>
                  <a:gd name="T14" fmla="*/ 477 w 2017"/>
                  <a:gd name="T15" fmla="*/ 407 h 2683"/>
                  <a:gd name="T16" fmla="*/ 608 w 2017"/>
                  <a:gd name="T17" fmla="*/ 555 h 2683"/>
                  <a:gd name="T18" fmla="*/ 671 w 2017"/>
                  <a:gd name="T19" fmla="*/ 703 h 2683"/>
                  <a:gd name="T20" fmla="*/ 798 w 2017"/>
                  <a:gd name="T21" fmla="*/ 1048 h 2683"/>
                  <a:gd name="T22" fmla="*/ 808 w 2017"/>
                  <a:gd name="T23" fmla="*/ 1005 h 2683"/>
                  <a:gd name="T24" fmla="*/ 956 w 2017"/>
                  <a:gd name="T25" fmla="*/ 1211 h 2683"/>
                  <a:gd name="T26" fmla="*/ 1184 w 2017"/>
                  <a:gd name="T27" fmla="*/ 1351 h 2683"/>
                  <a:gd name="T28" fmla="*/ 1327 w 2017"/>
                  <a:gd name="T29" fmla="*/ 1472 h 2683"/>
                  <a:gd name="T30" fmla="*/ 1336 w 2017"/>
                  <a:gd name="T31" fmla="*/ 1588 h 2683"/>
                  <a:gd name="T32" fmla="*/ 1486 w 2017"/>
                  <a:gd name="T33" fmla="*/ 1997 h 2683"/>
                  <a:gd name="T34" fmla="*/ 1448 w 2017"/>
                  <a:gd name="T35" fmla="*/ 2470 h 2683"/>
                  <a:gd name="T36" fmla="*/ 1446 w 2017"/>
                  <a:gd name="T37" fmla="*/ 2652 h 2683"/>
                  <a:gd name="T38" fmla="*/ 1519 w 2017"/>
                  <a:gd name="T39" fmla="*/ 2590 h 2683"/>
                  <a:gd name="T40" fmla="*/ 1603 w 2017"/>
                  <a:gd name="T41" fmla="*/ 2385 h 2683"/>
                  <a:gd name="T42" fmla="*/ 1740 w 2017"/>
                  <a:gd name="T43" fmla="*/ 2234 h 2683"/>
                  <a:gd name="T44" fmla="*/ 1960 w 2017"/>
                  <a:gd name="T45" fmla="*/ 1842 h 2683"/>
                  <a:gd name="T46" fmla="*/ 1836 w 2017"/>
                  <a:gd name="T47" fmla="*/ 1614 h 2683"/>
                  <a:gd name="T48" fmla="*/ 1685 w 2017"/>
                  <a:gd name="T49" fmla="*/ 1496 h 2683"/>
                  <a:gd name="T50" fmla="*/ 1467 w 2017"/>
                  <a:gd name="T51" fmla="*/ 1404 h 2683"/>
                  <a:gd name="T52" fmla="*/ 1317 w 2017"/>
                  <a:gd name="T53" fmla="*/ 1440 h 2683"/>
                  <a:gd name="T54" fmla="*/ 1217 w 2017"/>
                  <a:gd name="T55" fmla="*/ 1270 h 2683"/>
                  <a:gd name="T56" fmla="*/ 1068 w 2017"/>
                  <a:gd name="T57" fmla="*/ 1194 h 2683"/>
                  <a:gd name="T58" fmla="*/ 1194 w 2017"/>
                  <a:gd name="T59" fmla="*/ 1040 h 2683"/>
                  <a:gd name="T60" fmla="*/ 1329 w 2017"/>
                  <a:gd name="T61" fmla="*/ 1136 h 2683"/>
                  <a:gd name="T62" fmla="*/ 1402 w 2017"/>
                  <a:gd name="T63" fmla="*/ 896 h 2683"/>
                  <a:gd name="T64" fmla="*/ 1534 w 2017"/>
                  <a:gd name="T65" fmla="*/ 735 h 2683"/>
                  <a:gd name="T66" fmla="*/ 1560 w 2017"/>
                  <a:gd name="T67" fmla="*/ 761 h 2683"/>
                  <a:gd name="T68" fmla="*/ 1582 w 2017"/>
                  <a:gd name="T69" fmla="*/ 705 h 2683"/>
                  <a:gd name="T70" fmla="*/ 1507 w 2017"/>
                  <a:gd name="T71" fmla="*/ 641 h 2683"/>
                  <a:gd name="T72" fmla="*/ 1683 w 2017"/>
                  <a:gd name="T73" fmla="*/ 511 h 2683"/>
                  <a:gd name="T74" fmla="*/ 1613 w 2017"/>
                  <a:gd name="T75" fmla="*/ 423 h 2683"/>
                  <a:gd name="T76" fmla="*/ 1543 w 2017"/>
                  <a:gd name="T77" fmla="*/ 391 h 2683"/>
                  <a:gd name="T78" fmla="*/ 1493 w 2017"/>
                  <a:gd name="T79" fmla="*/ 332 h 2683"/>
                  <a:gd name="T80" fmla="*/ 1364 w 2017"/>
                  <a:gd name="T81" fmla="*/ 307 h 2683"/>
                  <a:gd name="T82" fmla="*/ 1385 w 2017"/>
                  <a:gd name="T83" fmla="*/ 458 h 2683"/>
                  <a:gd name="T84" fmla="*/ 1327 w 2017"/>
                  <a:gd name="T85" fmla="*/ 572 h 2683"/>
                  <a:gd name="T86" fmla="*/ 1142 w 2017"/>
                  <a:gd name="T87" fmla="*/ 442 h 2683"/>
                  <a:gd name="T88" fmla="*/ 1176 w 2017"/>
                  <a:gd name="T89" fmla="*/ 277 h 2683"/>
                  <a:gd name="T90" fmla="*/ 1200 w 2017"/>
                  <a:gd name="T91" fmla="*/ 209 h 2683"/>
                  <a:gd name="T92" fmla="*/ 1299 w 2017"/>
                  <a:gd name="T93" fmla="*/ 115 h 2683"/>
                  <a:gd name="T94" fmla="*/ 1217 w 2017"/>
                  <a:gd name="T95" fmla="*/ 120 h 2683"/>
                  <a:gd name="T96" fmla="*/ 1162 w 2017"/>
                  <a:gd name="T97" fmla="*/ 61 h 2683"/>
                  <a:gd name="T98" fmla="*/ 1132 w 2017"/>
                  <a:gd name="T99" fmla="*/ 111 h 2683"/>
                  <a:gd name="T100" fmla="*/ 997 w 2017"/>
                  <a:gd name="T101" fmla="*/ 139 h 2683"/>
                  <a:gd name="T102" fmla="*/ 923 w 2017"/>
                  <a:gd name="T103" fmla="*/ 155 h 2683"/>
                  <a:gd name="T104" fmla="*/ 661 w 2017"/>
                  <a:gd name="T105" fmla="*/ 87 h 2683"/>
                  <a:gd name="T106" fmla="*/ 507 w 2017"/>
                  <a:gd name="T107" fmla="*/ 95 h 2683"/>
                  <a:gd name="T108" fmla="*/ 172 w 2017"/>
                  <a:gd name="T109" fmla="*/ 22 h 2683"/>
                  <a:gd name="T110" fmla="*/ 19 w 2017"/>
                  <a:gd name="T111" fmla="*/ 118 h 2683"/>
                  <a:gd name="T112" fmla="*/ 53 w 2017"/>
                  <a:gd name="T113" fmla="*/ 172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7" h="2683">
                    <a:moveTo>
                      <a:pt x="0" y="203"/>
                    </a:moveTo>
                    <a:lnTo>
                      <a:pt x="28" y="210"/>
                    </a:lnTo>
                    <a:lnTo>
                      <a:pt x="18" y="215"/>
                    </a:lnTo>
                    <a:lnTo>
                      <a:pt x="29" y="233"/>
                    </a:lnTo>
                    <a:lnTo>
                      <a:pt x="75" y="230"/>
                    </a:lnTo>
                    <a:lnTo>
                      <a:pt x="83" y="240"/>
                    </a:lnTo>
                    <a:lnTo>
                      <a:pt x="101" y="233"/>
                    </a:lnTo>
                    <a:lnTo>
                      <a:pt x="107" y="262"/>
                    </a:lnTo>
                    <a:lnTo>
                      <a:pt x="44" y="292"/>
                    </a:lnTo>
                    <a:lnTo>
                      <a:pt x="32" y="322"/>
                    </a:lnTo>
                    <a:lnTo>
                      <a:pt x="44" y="333"/>
                    </a:lnTo>
                    <a:lnTo>
                      <a:pt x="66" y="338"/>
                    </a:lnTo>
                    <a:lnTo>
                      <a:pt x="54" y="353"/>
                    </a:lnTo>
                    <a:lnTo>
                      <a:pt x="65" y="367"/>
                    </a:lnTo>
                    <a:lnTo>
                      <a:pt x="76" y="369"/>
                    </a:lnTo>
                    <a:lnTo>
                      <a:pt x="86" y="350"/>
                    </a:lnTo>
                    <a:lnTo>
                      <a:pt x="98" y="382"/>
                    </a:lnTo>
                    <a:lnTo>
                      <a:pt x="91" y="396"/>
                    </a:lnTo>
                    <a:lnTo>
                      <a:pt x="117" y="379"/>
                    </a:lnTo>
                    <a:lnTo>
                      <a:pt x="138" y="402"/>
                    </a:lnTo>
                    <a:lnTo>
                      <a:pt x="172" y="383"/>
                    </a:lnTo>
                    <a:lnTo>
                      <a:pt x="142" y="443"/>
                    </a:lnTo>
                    <a:lnTo>
                      <a:pt x="118" y="455"/>
                    </a:lnTo>
                    <a:lnTo>
                      <a:pt x="117" y="468"/>
                    </a:lnTo>
                    <a:lnTo>
                      <a:pt x="91" y="470"/>
                    </a:lnTo>
                    <a:lnTo>
                      <a:pt x="70" y="492"/>
                    </a:lnTo>
                    <a:lnTo>
                      <a:pt x="98" y="475"/>
                    </a:lnTo>
                    <a:lnTo>
                      <a:pt x="126" y="475"/>
                    </a:lnTo>
                    <a:lnTo>
                      <a:pt x="134" y="458"/>
                    </a:lnTo>
                    <a:lnTo>
                      <a:pt x="153" y="453"/>
                    </a:lnTo>
                    <a:lnTo>
                      <a:pt x="211" y="408"/>
                    </a:lnTo>
                    <a:lnTo>
                      <a:pt x="222" y="391"/>
                    </a:lnTo>
                    <a:lnTo>
                      <a:pt x="212" y="377"/>
                    </a:lnTo>
                    <a:lnTo>
                      <a:pt x="264" y="324"/>
                    </a:lnTo>
                    <a:lnTo>
                      <a:pt x="273" y="329"/>
                    </a:lnTo>
                    <a:lnTo>
                      <a:pt x="253" y="341"/>
                    </a:lnTo>
                    <a:lnTo>
                      <a:pt x="246" y="367"/>
                    </a:lnTo>
                    <a:lnTo>
                      <a:pt x="258" y="367"/>
                    </a:lnTo>
                    <a:lnTo>
                      <a:pt x="246" y="381"/>
                    </a:lnTo>
                    <a:lnTo>
                      <a:pt x="296" y="361"/>
                    </a:lnTo>
                    <a:lnTo>
                      <a:pt x="305" y="336"/>
                    </a:lnTo>
                    <a:lnTo>
                      <a:pt x="329" y="329"/>
                    </a:lnTo>
                    <a:lnTo>
                      <a:pt x="323" y="341"/>
                    </a:lnTo>
                    <a:lnTo>
                      <a:pt x="363" y="361"/>
                    </a:lnTo>
                    <a:lnTo>
                      <a:pt x="439" y="365"/>
                    </a:lnTo>
                    <a:lnTo>
                      <a:pt x="446" y="382"/>
                    </a:lnTo>
                    <a:lnTo>
                      <a:pt x="461" y="398"/>
                    </a:lnTo>
                    <a:lnTo>
                      <a:pt x="477" y="407"/>
                    </a:lnTo>
                    <a:lnTo>
                      <a:pt x="505" y="405"/>
                    </a:lnTo>
                    <a:lnTo>
                      <a:pt x="529" y="417"/>
                    </a:lnTo>
                    <a:lnTo>
                      <a:pt x="526" y="435"/>
                    </a:lnTo>
                    <a:lnTo>
                      <a:pt x="560" y="461"/>
                    </a:lnTo>
                    <a:lnTo>
                      <a:pt x="571" y="503"/>
                    </a:lnTo>
                    <a:lnTo>
                      <a:pt x="608" y="555"/>
                    </a:lnTo>
                    <a:lnTo>
                      <a:pt x="612" y="585"/>
                    </a:lnTo>
                    <a:lnTo>
                      <a:pt x="659" y="614"/>
                    </a:lnTo>
                    <a:lnTo>
                      <a:pt x="683" y="619"/>
                    </a:lnTo>
                    <a:lnTo>
                      <a:pt x="690" y="657"/>
                    </a:lnTo>
                    <a:lnTo>
                      <a:pt x="659" y="656"/>
                    </a:lnTo>
                    <a:lnTo>
                      <a:pt x="671" y="703"/>
                    </a:lnTo>
                    <a:lnTo>
                      <a:pt x="664" y="829"/>
                    </a:lnTo>
                    <a:lnTo>
                      <a:pt x="696" y="896"/>
                    </a:lnTo>
                    <a:lnTo>
                      <a:pt x="723" y="951"/>
                    </a:lnTo>
                    <a:lnTo>
                      <a:pt x="753" y="961"/>
                    </a:lnTo>
                    <a:lnTo>
                      <a:pt x="776" y="992"/>
                    </a:lnTo>
                    <a:lnTo>
                      <a:pt x="798" y="1048"/>
                    </a:lnTo>
                    <a:lnTo>
                      <a:pt x="835" y="1102"/>
                    </a:lnTo>
                    <a:lnTo>
                      <a:pt x="850" y="1143"/>
                    </a:lnTo>
                    <a:lnTo>
                      <a:pt x="883" y="1180"/>
                    </a:lnTo>
                    <a:lnTo>
                      <a:pt x="892" y="1170"/>
                    </a:lnTo>
                    <a:lnTo>
                      <a:pt x="813" y="1040"/>
                    </a:lnTo>
                    <a:lnTo>
                      <a:pt x="808" y="1005"/>
                    </a:lnTo>
                    <a:lnTo>
                      <a:pt x="825" y="1012"/>
                    </a:lnTo>
                    <a:lnTo>
                      <a:pt x="855" y="1069"/>
                    </a:lnTo>
                    <a:lnTo>
                      <a:pt x="896" y="1112"/>
                    </a:lnTo>
                    <a:lnTo>
                      <a:pt x="893" y="1128"/>
                    </a:lnTo>
                    <a:lnTo>
                      <a:pt x="949" y="1186"/>
                    </a:lnTo>
                    <a:lnTo>
                      <a:pt x="956" y="1211"/>
                    </a:lnTo>
                    <a:lnTo>
                      <a:pt x="951" y="1230"/>
                    </a:lnTo>
                    <a:lnTo>
                      <a:pt x="962" y="1251"/>
                    </a:lnTo>
                    <a:lnTo>
                      <a:pt x="1072" y="1311"/>
                    </a:lnTo>
                    <a:lnTo>
                      <a:pt x="1120" y="1306"/>
                    </a:lnTo>
                    <a:lnTo>
                      <a:pt x="1152" y="1335"/>
                    </a:lnTo>
                    <a:lnTo>
                      <a:pt x="1184" y="1351"/>
                    </a:lnTo>
                    <a:lnTo>
                      <a:pt x="1218" y="1356"/>
                    </a:lnTo>
                    <a:lnTo>
                      <a:pt x="1249" y="1400"/>
                    </a:lnTo>
                    <a:lnTo>
                      <a:pt x="1251" y="1420"/>
                    </a:lnTo>
                    <a:lnTo>
                      <a:pt x="1261" y="1416"/>
                    </a:lnTo>
                    <a:lnTo>
                      <a:pt x="1291" y="1450"/>
                    </a:lnTo>
                    <a:lnTo>
                      <a:pt x="1327" y="1472"/>
                    </a:lnTo>
                    <a:lnTo>
                      <a:pt x="1330" y="1454"/>
                    </a:lnTo>
                    <a:lnTo>
                      <a:pt x="1349" y="1437"/>
                    </a:lnTo>
                    <a:lnTo>
                      <a:pt x="1365" y="1450"/>
                    </a:lnTo>
                    <a:lnTo>
                      <a:pt x="1368" y="1470"/>
                    </a:lnTo>
                    <a:lnTo>
                      <a:pt x="1375" y="1529"/>
                    </a:lnTo>
                    <a:lnTo>
                      <a:pt x="1336" y="1588"/>
                    </a:lnTo>
                    <a:lnTo>
                      <a:pt x="1325" y="1642"/>
                    </a:lnTo>
                    <a:lnTo>
                      <a:pt x="1321" y="1707"/>
                    </a:lnTo>
                    <a:lnTo>
                      <a:pt x="1353" y="1753"/>
                    </a:lnTo>
                    <a:lnTo>
                      <a:pt x="1392" y="1862"/>
                    </a:lnTo>
                    <a:lnTo>
                      <a:pt x="1481" y="1934"/>
                    </a:lnTo>
                    <a:lnTo>
                      <a:pt x="1486" y="1997"/>
                    </a:lnTo>
                    <a:lnTo>
                      <a:pt x="1465" y="2141"/>
                    </a:lnTo>
                    <a:lnTo>
                      <a:pt x="1465" y="2217"/>
                    </a:lnTo>
                    <a:lnTo>
                      <a:pt x="1434" y="2310"/>
                    </a:lnTo>
                    <a:lnTo>
                      <a:pt x="1431" y="2396"/>
                    </a:lnTo>
                    <a:lnTo>
                      <a:pt x="1454" y="2402"/>
                    </a:lnTo>
                    <a:lnTo>
                      <a:pt x="1448" y="2470"/>
                    </a:lnTo>
                    <a:lnTo>
                      <a:pt x="1425" y="2515"/>
                    </a:lnTo>
                    <a:lnTo>
                      <a:pt x="1420" y="2543"/>
                    </a:lnTo>
                    <a:lnTo>
                      <a:pt x="1431" y="2579"/>
                    </a:lnTo>
                    <a:lnTo>
                      <a:pt x="1427" y="2613"/>
                    </a:lnTo>
                    <a:lnTo>
                      <a:pt x="1445" y="2628"/>
                    </a:lnTo>
                    <a:lnTo>
                      <a:pt x="1446" y="2652"/>
                    </a:lnTo>
                    <a:lnTo>
                      <a:pt x="1454" y="2675"/>
                    </a:lnTo>
                    <a:lnTo>
                      <a:pt x="1471" y="2682"/>
                    </a:lnTo>
                    <a:lnTo>
                      <a:pt x="1476" y="2655"/>
                    </a:lnTo>
                    <a:lnTo>
                      <a:pt x="1513" y="2645"/>
                    </a:lnTo>
                    <a:lnTo>
                      <a:pt x="1497" y="2629"/>
                    </a:lnTo>
                    <a:lnTo>
                      <a:pt x="1519" y="2590"/>
                    </a:lnTo>
                    <a:lnTo>
                      <a:pt x="1555" y="2532"/>
                    </a:lnTo>
                    <a:lnTo>
                      <a:pt x="1526" y="2498"/>
                    </a:lnTo>
                    <a:lnTo>
                      <a:pt x="1557" y="2475"/>
                    </a:lnTo>
                    <a:lnTo>
                      <a:pt x="1582" y="2410"/>
                    </a:lnTo>
                    <a:lnTo>
                      <a:pt x="1563" y="2383"/>
                    </a:lnTo>
                    <a:lnTo>
                      <a:pt x="1603" y="2385"/>
                    </a:lnTo>
                    <a:lnTo>
                      <a:pt x="1606" y="2341"/>
                    </a:lnTo>
                    <a:lnTo>
                      <a:pt x="1670" y="2332"/>
                    </a:lnTo>
                    <a:lnTo>
                      <a:pt x="1690" y="2301"/>
                    </a:lnTo>
                    <a:lnTo>
                      <a:pt x="1663" y="2240"/>
                    </a:lnTo>
                    <a:lnTo>
                      <a:pt x="1717" y="2260"/>
                    </a:lnTo>
                    <a:lnTo>
                      <a:pt x="1740" y="2234"/>
                    </a:lnTo>
                    <a:lnTo>
                      <a:pt x="1813" y="2127"/>
                    </a:lnTo>
                    <a:lnTo>
                      <a:pt x="1817" y="2071"/>
                    </a:lnTo>
                    <a:lnTo>
                      <a:pt x="1875" y="2023"/>
                    </a:lnTo>
                    <a:lnTo>
                      <a:pt x="1925" y="2004"/>
                    </a:lnTo>
                    <a:lnTo>
                      <a:pt x="1955" y="1924"/>
                    </a:lnTo>
                    <a:lnTo>
                      <a:pt x="1960" y="1842"/>
                    </a:lnTo>
                    <a:lnTo>
                      <a:pt x="2016" y="1764"/>
                    </a:lnTo>
                    <a:lnTo>
                      <a:pt x="2012" y="1696"/>
                    </a:lnTo>
                    <a:lnTo>
                      <a:pt x="1952" y="1658"/>
                    </a:lnTo>
                    <a:lnTo>
                      <a:pt x="1876" y="1650"/>
                    </a:lnTo>
                    <a:lnTo>
                      <a:pt x="1869" y="1628"/>
                    </a:lnTo>
                    <a:lnTo>
                      <a:pt x="1836" y="1614"/>
                    </a:lnTo>
                    <a:lnTo>
                      <a:pt x="1770" y="1638"/>
                    </a:lnTo>
                    <a:lnTo>
                      <a:pt x="1771" y="1611"/>
                    </a:lnTo>
                    <a:lnTo>
                      <a:pt x="1794" y="1574"/>
                    </a:lnTo>
                    <a:lnTo>
                      <a:pt x="1769" y="1528"/>
                    </a:lnTo>
                    <a:lnTo>
                      <a:pt x="1732" y="1499"/>
                    </a:lnTo>
                    <a:lnTo>
                      <a:pt x="1685" y="1496"/>
                    </a:lnTo>
                    <a:lnTo>
                      <a:pt x="1642" y="1450"/>
                    </a:lnTo>
                    <a:lnTo>
                      <a:pt x="1624" y="1433"/>
                    </a:lnTo>
                    <a:lnTo>
                      <a:pt x="1596" y="1413"/>
                    </a:lnTo>
                    <a:lnTo>
                      <a:pt x="1518" y="1410"/>
                    </a:lnTo>
                    <a:lnTo>
                      <a:pt x="1488" y="1378"/>
                    </a:lnTo>
                    <a:lnTo>
                      <a:pt x="1467" y="1404"/>
                    </a:lnTo>
                    <a:lnTo>
                      <a:pt x="1465" y="1377"/>
                    </a:lnTo>
                    <a:lnTo>
                      <a:pt x="1412" y="1402"/>
                    </a:lnTo>
                    <a:lnTo>
                      <a:pt x="1384" y="1456"/>
                    </a:lnTo>
                    <a:lnTo>
                      <a:pt x="1376" y="1445"/>
                    </a:lnTo>
                    <a:lnTo>
                      <a:pt x="1349" y="1426"/>
                    </a:lnTo>
                    <a:lnTo>
                      <a:pt x="1317" y="1440"/>
                    </a:lnTo>
                    <a:lnTo>
                      <a:pt x="1299" y="1426"/>
                    </a:lnTo>
                    <a:lnTo>
                      <a:pt x="1281" y="1402"/>
                    </a:lnTo>
                    <a:lnTo>
                      <a:pt x="1287" y="1326"/>
                    </a:lnTo>
                    <a:lnTo>
                      <a:pt x="1259" y="1310"/>
                    </a:lnTo>
                    <a:lnTo>
                      <a:pt x="1202" y="1310"/>
                    </a:lnTo>
                    <a:lnTo>
                      <a:pt x="1217" y="1270"/>
                    </a:lnTo>
                    <a:lnTo>
                      <a:pt x="1233" y="1211"/>
                    </a:lnTo>
                    <a:lnTo>
                      <a:pt x="1214" y="1201"/>
                    </a:lnTo>
                    <a:lnTo>
                      <a:pt x="1179" y="1214"/>
                    </a:lnTo>
                    <a:lnTo>
                      <a:pt x="1160" y="1262"/>
                    </a:lnTo>
                    <a:lnTo>
                      <a:pt x="1099" y="1256"/>
                    </a:lnTo>
                    <a:lnTo>
                      <a:pt x="1068" y="1194"/>
                    </a:lnTo>
                    <a:lnTo>
                      <a:pt x="1079" y="1123"/>
                    </a:lnTo>
                    <a:lnTo>
                      <a:pt x="1074" y="1085"/>
                    </a:lnTo>
                    <a:lnTo>
                      <a:pt x="1109" y="1048"/>
                    </a:lnTo>
                    <a:lnTo>
                      <a:pt x="1156" y="1045"/>
                    </a:lnTo>
                    <a:lnTo>
                      <a:pt x="1193" y="1061"/>
                    </a:lnTo>
                    <a:lnTo>
                      <a:pt x="1194" y="1040"/>
                    </a:lnTo>
                    <a:lnTo>
                      <a:pt x="1215" y="1024"/>
                    </a:lnTo>
                    <a:lnTo>
                      <a:pt x="1280" y="1042"/>
                    </a:lnTo>
                    <a:lnTo>
                      <a:pt x="1294" y="1059"/>
                    </a:lnTo>
                    <a:lnTo>
                      <a:pt x="1296" y="1092"/>
                    </a:lnTo>
                    <a:lnTo>
                      <a:pt x="1318" y="1136"/>
                    </a:lnTo>
                    <a:lnTo>
                      <a:pt x="1329" y="1136"/>
                    </a:lnTo>
                    <a:lnTo>
                      <a:pt x="1334" y="1102"/>
                    </a:lnTo>
                    <a:lnTo>
                      <a:pt x="1314" y="1024"/>
                    </a:lnTo>
                    <a:lnTo>
                      <a:pt x="1326" y="992"/>
                    </a:lnTo>
                    <a:lnTo>
                      <a:pt x="1402" y="929"/>
                    </a:lnTo>
                    <a:lnTo>
                      <a:pt x="1392" y="881"/>
                    </a:lnTo>
                    <a:lnTo>
                      <a:pt x="1402" y="896"/>
                    </a:lnTo>
                    <a:lnTo>
                      <a:pt x="1415" y="859"/>
                    </a:lnTo>
                    <a:lnTo>
                      <a:pt x="1431" y="818"/>
                    </a:lnTo>
                    <a:lnTo>
                      <a:pt x="1490" y="799"/>
                    </a:lnTo>
                    <a:lnTo>
                      <a:pt x="1473" y="788"/>
                    </a:lnTo>
                    <a:lnTo>
                      <a:pt x="1486" y="757"/>
                    </a:lnTo>
                    <a:lnTo>
                      <a:pt x="1534" y="735"/>
                    </a:lnTo>
                    <a:lnTo>
                      <a:pt x="1534" y="724"/>
                    </a:lnTo>
                    <a:lnTo>
                      <a:pt x="1571" y="705"/>
                    </a:lnTo>
                    <a:lnTo>
                      <a:pt x="1568" y="720"/>
                    </a:lnTo>
                    <a:lnTo>
                      <a:pt x="1590" y="719"/>
                    </a:lnTo>
                    <a:lnTo>
                      <a:pt x="1548" y="737"/>
                    </a:lnTo>
                    <a:lnTo>
                      <a:pt x="1560" y="761"/>
                    </a:lnTo>
                    <a:lnTo>
                      <a:pt x="1578" y="737"/>
                    </a:lnTo>
                    <a:lnTo>
                      <a:pt x="1624" y="720"/>
                    </a:lnTo>
                    <a:lnTo>
                      <a:pt x="1642" y="701"/>
                    </a:lnTo>
                    <a:lnTo>
                      <a:pt x="1631" y="682"/>
                    </a:lnTo>
                    <a:lnTo>
                      <a:pt x="1620" y="714"/>
                    </a:lnTo>
                    <a:lnTo>
                      <a:pt x="1582" y="705"/>
                    </a:lnTo>
                    <a:lnTo>
                      <a:pt x="1561" y="680"/>
                    </a:lnTo>
                    <a:lnTo>
                      <a:pt x="1568" y="663"/>
                    </a:lnTo>
                    <a:lnTo>
                      <a:pt x="1541" y="658"/>
                    </a:lnTo>
                    <a:lnTo>
                      <a:pt x="1578" y="646"/>
                    </a:lnTo>
                    <a:lnTo>
                      <a:pt x="1557" y="631"/>
                    </a:lnTo>
                    <a:lnTo>
                      <a:pt x="1507" y="641"/>
                    </a:lnTo>
                    <a:lnTo>
                      <a:pt x="1544" y="607"/>
                    </a:lnTo>
                    <a:lnTo>
                      <a:pt x="1639" y="607"/>
                    </a:lnTo>
                    <a:lnTo>
                      <a:pt x="1707" y="560"/>
                    </a:lnTo>
                    <a:lnTo>
                      <a:pt x="1704" y="526"/>
                    </a:lnTo>
                    <a:lnTo>
                      <a:pt x="1683" y="529"/>
                    </a:lnTo>
                    <a:lnTo>
                      <a:pt x="1683" y="511"/>
                    </a:lnTo>
                    <a:lnTo>
                      <a:pt x="1635" y="533"/>
                    </a:lnTo>
                    <a:lnTo>
                      <a:pt x="1624" y="525"/>
                    </a:lnTo>
                    <a:lnTo>
                      <a:pt x="1681" y="500"/>
                    </a:lnTo>
                    <a:lnTo>
                      <a:pt x="1635" y="471"/>
                    </a:lnTo>
                    <a:lnTo>
                      <a:pt x="1613" y="450"/>
                    </a:lnTo>
                    <a:lnTo>
                      <a:pt x="1613" y="423"/>
                    </a:lnTo>
                    <a:lnTo>
                      <a:pt x="1593" y="412"/>
                    </a:lnTo>
                    <a:lnTo>
                      <a:pt x="1597" y="396"/>
                    </a:lnTo>
                    <a:lnTo>
                      <a:pt x="1589" y="380"/>
                    </a:lnTo>
                    <a:lnTo>
                      <a:pt x="1571" y="353"/>
                    </a:lnTo>
                    <a:lnTo>
                      <a:pt x="1556" y="367"/>
                    </a:lnTo>
                    <a:lnTo>
                      <a:pt x="1543" y="391"/>
                    </a:lnTo>
                    <a:lnTo>
                      <a:pt x="1514" y="409"/>
                    </a:lnTo>
                    <a:lnTo>
                      <a:pt x="1512" y="391"/>
                    </a:lnTo>
                    <a:lnTo>
                      <a:pt x="1476" y="402"/>
                    </a:lnTo>
                    <a:lnTo>
                      <a:pt x="1501" y="379"/>
                    </a:lnTo>
                    <a:lnTo>
                      <a:pt x="1496" y="360"/>
                    </a:lnTo>
                    <a:lnTo>
                      <a:pt x="1493" y="332"/>
                    </a:lnTo>
                    <a:lnTo>
                      <a:pt x="1465" y="329"/>
                    </a:lnTo>
                    <a:lnTo>
                      <a:pt x="1465" y="318"/>
                    </a:lnTo>
                    <a:lnTo>
                      <a:pt x="1431" y="293"/>
                    </a:lnTo>
                    <a:lnTo>
                      <a:pt x="1412" y="301"/>
                    </a:lnTo>
                    <a:lnTo>
                      <a:pt x="1370" y="292"/>
                    </a:lnTo>
                    <a:lnTo>
                      <a:pt x="1364" y="307"/>
                    </a:lnTo>
                    <a:lnTo>
                      <a:pt x="1375" y="318"/>
                    </a:lnTo>
                    <a:lnTo>
                      <a:pt x="1364" y="340"/>
                    </a:lnTo>
                    <a:lnTo>
                      <a:pt x="1381" y="371"/>
                    </a:lnTo>
                    <a:lnTo>
                      <a:pt x="1355" y="393"/>
                    </a:lnTo>
                    <a:lnTo>
                      <a:pt x="1375" y="407"/>
                    </a:lnTo>
                    <a:lnTo>
                      <a:pt x="1385" y="458"/>
                    </a:lnTo>
                    <a:lnTo>
                      <a:pt x="1341" y="501"/>
                    </a:lnTo>
                    <a:lnTo>
                      <a:pt x="1356" y="553"/>
                    </a:lnTo>
                    <a:lnTo>
                      <a:pt x="1368" y="559"/>
                    </a:lnTo>
                    <a:lnTo>
                      <a:pt x="1340" y="588"/>
                    </a:lnTo>
                    <a:lnTo>
                      <a:pt x="1319" y="589"/>
                    </a:lnTo>
                    <a:lnTo>
                      <a:pt x="1327" y="572"/>
                    </a:lnTo>
                    <a:lnTo>
                      <a:pt x="1302" y="541"/>
                    </a:lnTo>
                    <a:lnTo>
                      <a:pt x="1302" y="489"/>
                    </a:lnTo>
                    <a:lnTo>
                      <a:pt x="1255" y="481"/>
                    </a:lnTo>
                    <a:lnTo>
                      <a:pt x="1196" y="444"/>
                    </a:lnTo>
                    <a:lnTo>
                      <a:pt x="1168" y="434"/>
                    </a:lnTo>
                    <a:lnTo>
                      <a:pt x="1142" y="442"/>
                    </a:lnTo>
                    <a:lnTo>
                      <a:pt x="1136" y="393"/>
                    </a:lnTo>
                    <a:lnTo>
                      <a:pt x="1120" y="401"/>
                    </a:lnTo>
                    <a:lnTo>
                      <a:pt x="1116" y="322"/>
                    </a:lnTo>
                    <a:lnTo>
                      <a:pt x="1145" y="303"/>
                    </a:lnTo>
                    <a:lnTo>
                      <a:pt x="1148" y="283"/>
                    </a:lnTo>
                    <a:lnTo>
                      <a:pt x="1176" y="277"/>
                    </a:lnTo>
                    <a:lnTo>
                      <a:pt x="1133" y="246"/>
                    </a:lnTo>
                    <a:lnTo>
                      <a:pt x="1175" y="262"/>
                    </a:lnTo>
                    <a:lnTo>
                      <a:pt x="1187" y="245"/>
                    </a:lnTo>
                    <a:lnTo>
                      <a:pt x="1211" y="246"/>
                    </a:lnTo>
                    <a:lnTo>
                      <a:pt x="1232" y="214"/>
                    </a:lnTo>
                    <a:lnTo>
                      <a:pt x="1200" y="209"/>
                    </a:lnTo>
                    <a:lnTo>
                      <a:pt x="1184" y="194"/>
                    </a:lnTo>
                    <a:lnTo>
                      <a:pt x="1234" y="203"/>
                    </a:lnTo>
                    <a:lnTo>
                      <a:pt x="1237" y="173"/>
                    </a:lnTo>
                    <a:lnTo>
                      <a:pt x="1287" y="178"/>
                    </a:lnTo>
                    <a:lnTo>
                      <a:pt x="1315" y="157"/>
                    </a:lnTo>
                    <a:lnTo>
                      <a:pt x="1299" y="115"/>
                    </a:lnTo>
                    <a:lnTo>
                      <a:pt x="1317" y="110"/>
                    </a:lnTo>
                    <a:lnTo>
                      <a:pt x="1253" y="72"/>
                    </a:lnTo>
                    <a:lnTo>
                      <a:pt x="1265" y="105"/>
                    </a:lnTo>
                    <a:lnTo>
                      <a:pt x="1249" y="110"/>
                    </a:lnTo>
                    <a:lnTo>
                      <a:pt x="1225" y="151"/>
                    </a:lnTo>
                    <a:lnTo>
                      <a:pt x="1217" y="120"/>
                    </a:lnTo>
                    <a:lnTo>
                      <a:pt x="1193" y="89"/>
                    </a:lnTo>
                    <a:lnTo>
                      <a:pt x="1180" y="120"/>
                    </a:lnTo>
                    <a:lnTo>
                      <a:pt x="1163" y="87"/>
                    </a:lnTo>
                    <a:lnTo>
                      <a:pt x="1143" y="75"/>
                    </a:lnTo>
                    <a:lnTo>
                      <a:pt x="1148" y="61"/>
                    </a:lnTo>
                    <a:lnTo>
                      <a:pt x="1162" y="61"/>
                    </a:lnTo>
                    <a:lnTo>
                      <a:pt x="1139" y="25"/>
                    </a:lnTo>
                    <a:lnTo>
                      <a:pt x="1106" y="0"/>
                    </a:lnTo>
                    <a:lnTo>
                      <a:pt x="1089" y="25"/>
                    </a:lnTo>
                    <a:lnTo>
                      <a:pt x="1085" y="62"/>
                    </a:lnTo>
                    <a:lnTo>
                      <a:pt x="1128" y="80"/>
                    </a:lnTo>
                    <a:lnTo>
                      <a:pt x="1132" y="111"/>
                    </a:lnTo>
                    <a:lnTo>
                      <a:pt x="1100" y="125"/>
                    </a:lnTo>
                    <a:lnTo>
                      <a:pt x="1104" y="151"/>
                    </a:lnTo>
                    <a:lnTo>
                      <a:pt x="1088" y="144"/>
                    </a:lnTo>
                    <a:lnTo>
                      <a:pt x="1083" y="127"/>
                    </a:lnTo>
                    <a:lnTo>
                      <a:pt x="1058" y="136"/>
                    </a:lnTo>
                    <a:lnTo>
                      <a:pt x="997" y="139"/>
                    </a:lnTo>
                    <a:lnTo>
                      <a:pt x="982" y="124"/>
                    </a:lnTo>
                    <a:lnTo>
                      <a:pt x="938" y="99"/>
                    </a:lnTo>
                    <a:lnTo>
                      <a:pt x="900" y="118"/>
                    </a:lnTo>
                    <a:lnTo>
                      <a:pt x="911" y="124"/>
                    </a:lnTo>
                    <a:lnTo>
                      <a:pt x="943" y="108"/>
                    </a:lnTo>
                    <a:lnTo>
                      <a:pt x="923" y="155"/>
                    </a:lnTo>
                    <a:lnTo>
                      <a:pt x="880" y="127"/>
                    </a:lnTo>
                    <a:lnTo>
                      <a:pt x="797" y="129"/>
                    </a:lnTo>
                    <a:lnTo>
                      <a:pt x="821" y="114"/>
                    </a:lnTo>
                    <a:lnTo>
                      <a:pt x="766" y="100"/>
                    </a:lnTo>
                    <a:lnTo>
                      <a:pt x="688" y="71"/>
                    </a:lnTo>
                    <a:lnTo>
                      <a:pt x="661" y="87"/>
                    </a:lnTo>
                    <a:lnTo>
                      <a:pt x="662" y="61"/>
                    </a:lnTo>
                    <a:lnTo>
                      <a:pt x="641" y="87"/>
                    </a:lnTo>
                    <a:lnTo>
                      <a:pt x="612" y="58"/>
                    </a:lnTo>
                    <a:lnTo>
                      <a:pt x="562" y="92"/>
                    </a:lnTo>
                    <a:lnTo>
                      <a:pt x="560" y="83"/>
                    </a:lnTo>
                    <a:lnTo>
                      <a:pt x="507" y="95"/>
                    </a:lnTo>
                    <a:lnTo>
                      <a:pt x="514" y="113"/>
                    </a:lnTo>
                    <a:lnTo>
                      <a:pt x="411" y="75"/>
                    </a:lnTo>
                    <a:lnTo>
                      <a:pt x="249" y="52"/>
                    </a:lnTo>
                    <a:lnTo>
                      <a:pt x="242" y="38"/>
                    </a:lnTo>
                    <a:lnTo>
                      <a:pt x="191" y="27"/>
                    </a:lnTo>
                    <a:lnTo>
                      <a:pt x="172" y="22"/>
                    </a:lnTo>
                    <a:lnTo>
                      <a:pt x="154" y="38"/>
                    </a:lnTo>
                    <a:lnTo>
                      <a:pt x="119" y="48"/>
                    </a:lnTo>
                    <a:lnTo>
                      <a:pt x="86" y="64"/>
                    </a:lnTo>
                    <a:lnTo>
                      <a:pt x="69" y="94"/>
                    </a:lnTo>
                    <a:lnTo>
                      <a:pt x="28" y="100"/>
                    </a:lnTo>
                    <a:lnTo>
                      <a:pt x="19" y="118"/>
                    </a:lnTo>
                    <a:lnTo>
                      <a:pt x="68" y="157"/>
                    </a:lnTo>
                    <a:lnTo>
                      <a:pt x="92" y="172"/>
                    </a:lnTo>
                    <a:lnTo>
                      <a:pt x="109" y="181"/>
                    </a:lnTo>
                    <a:lnTo>
                      <a:pt x="68" y="188"/>
                    </a:lnTo>
                    <a:lnTo>
                      <a:pt x="68" y="172"/>
                    </a:lnTo>
                    <a:lnTo>
                      <a:pt x="53" y="172"/>
                    </a:lnTo>
                    <a:lnTo>
                      <a:pt x="0" y="203"/>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3" name="Freeform 39"/>
              <p:cNvSpPr>
                <a:spLocks/>
              </p:cNvSpPr>
              <p:nvPr/>
            </p:nvSpPr>
            <p:spPr bwMode="auto">
              <a:xfrm>
                <a:off x="1360" y="2052"/>
                <a:ext cx="158" cy="52"/>
              </a:xfrm>
              <a:custGeom>
                <a:avLst/>
                <a:gdLst>
                  <a:gd name="T0" fmla="*/ 0 w 163"/>
                  <a:gd name="T1" fmla="*/ 26 h 62"/>
                  <a:gd name="T2" fmla="*/ 21 w 163"/>
                  <a:gd name="T3" fmla="*/ 4 h 62"/>
                  <a:gd name="T4" fmla="*/ 62 w 163"/>
                  <a:gd name="T5" fmla="*/ 0 h 62"/>
                  <a:gd name="T6" fmla="*/ 162 w 163"/>
                  <a:gd name="T7" fmla="*/ 54 h 62"/>
                  <a:gd name="T8" fmla="*/ 108 w 163"/>
                  <a:gd name="T9" fmla="*/ 61 h 62"/>
                  <a:gd name="T10" fmla="*/ 93 w 163"/>
                  <a:gd name="T11" fmla="*/ 29 h 62"/>
                  <a:gd name="T12" fmla="*/ 43 w 163"/>
                  <a:gd name="T13" fmla="*/ 18 h 62"/>
                  <a:gd name="T14" fmla="*/ 0 w 163"/>
                  <a:gd name="T15" fmla="*/ 2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62">
                    <a:moveTo>
                      <a:pt x="0" y="26"/>
                    </a:moveTo>
                    <a:lnTo>
                      <a:pt x="21" y="4"/>
                    </a:lnTo>
                    <a:lnTo>
                      <a:pt x="62" y="0"/>
                    </a:lnTo>
                    <a:lnTo>
                      <a:pt x="162" y="54"/>
                    </a:lnTo>
                    <a:lnTo>
                      <a:pt x="108" y="61"/>
                    </a:lnTo>
                    <a:lnTo>
                      <a:pt x="93" y="29"/>
                    </a:lnTo>
                    <a:lnTo>
                      <a:pt x="43" y="18"/>
                    </a:lnTo>
                    <a:lnTo>
                      <a:pt x="0" y="26"/>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4" name="Freeform 40"/>
              <p:cNvSpPr>
                <a:spLocks/>
              </p:cNvSpPr>
              <p:nvPr/>
            </p:nvSpPr>
            <p:spPr bwMode="auto">
              <a:xfrm>
                <a:off x="1516" y="2105"/>
                <a:ext cx="86" cy="27"/>
              </a:xfrm>
              <a:custGeom>
                <a:avLst/>
                <a:gdLst>
                  <a:gd name="T0" fmla="*/ 0 w 90"/>
                  <a:gd name="T1" fmla="*/ 23 h 33"/>
                  <a:gd name="T2" fmla="*/ 29 w 90"/>
                  <a:gd name="T3" fmla="*/ 21 h 33"/>
                  <a:gd name="T4" fmla="*/ 13 w 90"/>
                  <a:gd name="T5" fmla="*/ 0 h 33"/>
                  <a:gd name="T6" fmla="*/ 64 w 90"/>
                  <a:gd name="T7" fmla="*/ 2 h 33"/>
                  <a:gd name="T8" fmla="*/ 89 w 90"/>
                  <a:gd name="T9" fmla="*/ 20 h 33"/>
                  <a:gd name="T10" fmla="*/ 38 w 90"/>
                  <a:gd name="T11" fmla="*/ 32 h 33"/>
                  <a:gd name="T12" fmla="*/ 0 w 90"/>
                  <a:gd name="T13" fmla="*/ 23 h 33"/>
                </a:gdLst>
                <a:ahLst/>
                <a:cxnLst>
                  <a:cxn ang="0">
                    <a:pos x="T0" y="T1"/>
                  </a:cxn>
                  <a:cxn ang="0">
                    <a:pos x="T2" y="T3"/>
                  </a:cxn>
                  <a:cxn ang="0">
                    <a:pos x="T4" y="T5"/>
                  </a:cxn>
                  <a:cxn ang="0">
                    <a:pos x="T6" y="T7"/>
                  </a:cxn>
                  <a:cxn ang="0">
                    <a:pos x="T8" y="T9"/>
                  </a:cxn>
                  <a:cxn ang="0">
                    <a:pos x="T10" y="T11"/>
                  </a:cxn>
                  <a:cxn ang="0">
                    <a:pos x="T12" y="T13"/>
                  </a:cxn>
                </a:cxnLst>
                <a:rect l="0" t="0" r="r" b="b"/>
                <a:pathLst>
                  <a:path w="90" h="33">
                    <a:moveTo>
                      <a:pt x="0" y="23"/>
                    </a:moveTo>
                    <a:lnTo>
                      <a:pt x="29" y="21"/>
                    </a:lnTo>
                    <a:lnTo>
                      <a:pt x="13" y="0"/>
                    </a:lnTo>
                    <a:lnTo>
                      <a:pt x="64" y="2"/>
                    </a:lnTo>
                    <a:lnTo>
                      <a:pt x="89" y="20"/>
                    </a:lnTo>
                    <a:lnTo>
                      <a:pt x="38" y="32"/>
                    </a:lnTo>
                    <a:lnTo>
                      <a:pt x="0" y="23"/>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5" name="Freeform 41"/>
              <p:cNvSpPr>
                <a:spLocks/>
              </p:cNvSpPr>
              <p:nvPr/>
            </p:nvSpPr>
            <p:spPr bwMode="auto">
              <a:xfrm>
                <a:off x="1559" y="3267"/>
                <a:ext cx="92" cy="45"/>
              </a:xfrm>
              <a:custGeom>
                <a:avLst/>
                <a:gdLst>
                  <a:gd name="T0" fmla="*/ 0 w 96"/>
                  <a:gd name="T1" fmla="*/ 44 h 55"/>
                  <a:gd name="T2" fmla="*/ 6 w 96"/>
                  <a:gd name="T3" fmla="*/ 36 h 55"/>
                  <a:gd name="T4" fmla="*/ 15 w 96"/>
                  <a:gd name="T5" fmla="*/ 16 h 55"/>
                  <a:gd name="T6" fmla="*/ 41 w 96"/>
                  <a:gd name="T7" fmla="*/ 0 h 55"/>
                  <a:gd name="T8" fmla="*/ 53 w 96"/>
                  <a:gd name="T9" fmla="*/ 25 h 55"/>
                  <a:gd name="T10" fmla="*/ 95 w 96"/>
                  <a:gd name="T11" fmla="*/ 50 h 55"/>
                  <a:gd name="T12" fmla="*/ 42 w 96"/>
                  <a:gd name="T13" fmla="*/ 54 h 55"/>
                  <a:gd name="T14" fmla="*/ 0 w 96"/>
                  <a:gd name="T15" fmla="*/ 44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5">
                    <a:moveTo>
                      <a:pt x="0" y="44"/>
                    </a:moveTo>
                    <a:lnTo>
                      <a:pt x="6" y="36"/>
                    </a:lnTo>
                    <a:lnTo>
                      <a:pt x="15" y="16"/>
                    </a:lnTo>
                    <a:lnTo>
                      <a:pt x="41" y="0"/>
                    </a:lnTo>
                    <a:lnTo>
                      <a:pt x="53" y="25"/>
                    </a:lnTo>
                    <a:lnTo>
                      <a:pt x="95" y="50"/>
                    </a:lnTo>
                    <a:lnTo>
                      <a:pt x="42" y="54"/>
                    </a:lnTo>
                    <a:lnTo>
                      <a:pt x="0" y="44"/>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6" name="Freeform 42"/>
              <p:cNvSpPr>
                <a:spLocks/>
              </p:cNvSpPr>
              <p:nvPr/>
            </p:nvSpPr>
            <p:spPr bwMode="auto">
              <a:xfrm>
                <a:off x="1538" y="720"/>
                <a:ext cx="886" cy="663"/>
              </a:xfrm>
              <a:custGeom>
                <a:avLst/>
                <a:gdLst>
                  <a:gd name="T0" fmla="*/ 5 w 920"/>
                  <a:gd name="T1" fmla="*/ 211 h 807"/>
                  <a:gd name="T2" fmla="*/ 102 w 920"/>
                  <a:gd name="T3" fmla="*/ 189 h 807"/>
                  <a:gd name="T4" fmla="*/ 105 w 920"/>
                  <a:gd name="T5" fmla="*/ 152 h 807"/>
                  <a:gd name="T6" fmla="*/ 133 w 920"/>
                  <a:gd name="T7" fmla="*/ 104 h 807"/>
                  <a:gd name="T8" fmla="*/ 169 w 920"/>
                  <a:gd name="T9" fmla="*/ 74 h 807"/>
                  <a:gd name="T10" fmla="*/ 195 w 920"/>
                  <a:gd name="T11" fmla="*/ 67 h 807"/>
                  <a:gd name="T12" fmla="*/ 293 w 920"/>
                  <a:gd name="T13" fmla="*/ 66 h 807"/>
                  <a:gd name="T14" fmla="*/ 331 w 920"/>
                  <a:gd name="T15" fmla="*/ 43 h 807"/>
                  <a:gd name="T16" fmla="*/ 478 w 920"/>
                  <a:gd name="T17" fmla="*/ 51 h 807"/>
                  <a:gd name="T18" fmla="*/ 440 w 920"/>
                  <a:gd name="T19" fmla="*/ 10 h 807"/>
                  <a:gd name="T20" fmla="*/ 525 w 920"/>
                  <a:gd name="T21" fmla="*/ 15 h 807"/>
                  <a:gd name="T22" fmla="*/ 670 w 920"/>
                  <a:gd name="T23" fmla="*/ 10 h 807"/>
                  <a:gd name="T24" fmla="*/ 772 w 920"/>
                  <a:gd name="T25" fmla="*/ 40 h 807"/>
                  <a:gd name="T26" fmla="*/ 590 w 920"/>
                  <a:gd name="T27" fmla="*/ 82 h 807"/>
                  <a:gd name="T28" fmla="*/ 685 w 920"/>
                  <a:gd name="T29" fmla="*/ 91 h 807"/>
                  <a:gd name="T30" fmla="*/ 763 w 920"/>
                  <a:gd name="T31" fmla="*/ 89 h 807"/>
                  <a:gd name="T32" fmla="*/ 795 w 920"/>
                  <a:gd name="T33" fmla="*/ 91 h 807"/>
                  <a:gd name="T34" fmla="*/ 874 w 920"/>
                  <a:gd name="T35" fmla="*/ 69 h 807"/>
                  <a:gd name="T36" fmla="*/ 878 w 920"/>
                  <a:gd name="T37" fmla="*/ 115 h 807"/>
                  <a:gd name="T38" fmla="*/ 860 w 920"/>
                  <a:gd name="T39" fmla="*/ 130 h 807"/>
                  <a:gd name="T40" fmla="*/ 816 w 920"/>
                  <a:gd name="T41" fmla="*/ 180 h 807"/>
                  <a:gd name="T42" fmla="*/ 813 w 920"/>
                  <a:gd name="T43" fmla="*/ 240 h 807"/>
                  <a:gd name="T44" fmla="*/ 828 w 920"/>
                  <a:gd name="T45" fmla="*/ 258 h 807"/>
                  <a:gd name="T46" fmla="*/ 803 w 920"/>
                  <a:gd name="T47" fmla="*/ 299 h 807"/>
                  <a:gd name="T48" fmla="*/ 769 w 920"/>
                  <a:gd name="T49" fmla="*/ 328 h 807"/>
                  <a:gd name="T50" fmla="*/ 816 w 920"/>
                  <a:gd name="T51" fmla="*/ 366 h 807"/>
                  <a:gd name="T52" fmla="*/ 797 w 920"/>
                  <a:gd name="T53" fmla="*/ 386 h 807"/>
                  <a:gd name="T54" fmla="*/ 738 w 920"/>
                  <a:gd name="T55" fmla="*/ 386 h 807"/>
                  <a:gd name="T56" fmla="*/ 718 w 920"/>
                  <a:gd name="T57" fmla="*/ 446 h 807"/>
                  <a:gd name="T58" fmla="*/ 775 w 920"/>
                  <a:gd name="T59" fmla="*/ 467 h 807"/>
                  <a:gd name="T60" fmla="*/ 731 w 920"/>
                  <a:gd name="T61" fmla="*/ 471 h 807"/>
                  <a:gd name="T62" fmla="*/ 678 w 920"/>
                  <a:gd name="T63" fmla="*/ 485 h 807"/>
                  <a:gd name="T64" fmla="*/ 671 w 920"/>
                  <a:gd name="T65" fmla="*/ 512 h 807"/>
                  <a:gd name="T66" fmla="*/ 706 w 920"/>
                  <a:gd name="T67" fmla="*/ 556 h 807"/>
                  <a:gd name="T68" fmla="*/ 602 w 920"/>
                  <a:gd name="T69" fmla="*/ 587 h 807"/>
                  <a:gd name="T70" fmla="*/ 532 w 920"/>
                  <a:gd name="T71" fmla="*/ 626 h 807"/>
                  <a:gd name="T72" fmla="*/ 496 w 920"/>
                  <a:gd name="T73" fmla="*/ 653 h 807"/>
                  <a:gd name="T74" fmla="*/ 487 w 920"/>
                  <a:gd name="T75" fmla="*/ 708 h 807"/>
                  <a:gd name="T76" fmla="*/ 467 w 920"/>
                  <a:gd name="T77" fmla="*/ 759 h 807"/>
                  <a:gd name="T78" fmla="*/ 423 w 920"/>
                  <a:gd name="T79" fmla="*/ 806 h 807"/>
                  <a:gd name="T80" fmla="*/ 354 w 920"/>
                  <a:gd name="T81" fmla="*/ 754 h 807"/>
                  <a:gd name="T82" fmla="*/ 297 w 920"/>
                  <a:gd name="T83" fmla="*/ 639 h 807"/>
                  <a:gd name="T84" fmla="*/ 303 w 920"/>
                  <a:gd name="T85" fmla="*/ 566 h 807"/>
                  <a:gd name="T86" fmla="*/ 341 w 920"/>
                  <a:gd name="T87" fmla="*/ 514 h 807"/>
                  <a:gd name="T88" fmla="*/ 279 w 920"/>
                  <a:gd name="T89" fmla="*/ 493 h 807"/>
                  <a:gd name="T90" fmla="*/ 302 w 920"/>
                  <a:gd name="T91" fmla="*/ 469 h 807"/>
                  <a:gd name="T92" fmla="*/ 286 w 920"/>
                  <a:gd name="T93" fmla="*/ 467 h 807"/>
                  <a:gd name="T94" fmla="*/ 264 w 920"/>
                  <a:gd name="T95" fmla="*/ 448 h 807"/>
                  <a:gd name="T96" fmla="*/ 244 w 920"/>
                  <a:gd name="T97" fmla="*/ 363 h 807"/>
                  <a:gd name="T98" fmla="*/ 183 w 920"/>
                  <a:gd name="T99" fmla="*/ 303 h 807"/>
                  <a:gd name="T100" fmla="*/ 50 w 920"/>
                  <a:gd name="T101" fmla="*/ 294 h 807"/>
                  <a:gd name="T102" fmla="*/ 22 w 920"/>
                  <a:gd name="T103" fmla="*/ 272 h 807"/>
                  <a:gd name="T104" fmla="*/ 54 w 920"/>
                  <a:gd name="T105" fmla="*/ 2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0" h="807">
                    <a:moveTo>
                      <a:pt x="0" y="225"/>
                    </a:moveTo>
                    <a:lnTo>
                      <a:pt x="5" y="211"/>
                    </a:lnTo>
                    <a:lnTo>
                      <a:pt x="62" y="189"/>
                    </a:lnTo>
                    <a:lnTo>
                      <a:pt x="102" y="189"/>
                    </a:lnTo>
                    <a:lnTo>
                      <a:pt x="133" y="138"/>
                    </a:lnTo>
                    <a:lnTo>
                      <a:pt x="105" y="152"/>
                    </a:lnTo>
                    <a:lnTo>
                      <a:pt x="79" y="138"/>
                    </a:lnTo>
                    <a:lnTo>
                      <a:pt x="133" y="104"/>
                    </a:lnTo>
                    <a:lnTo>
                      <a:pt x="172" y="101"/>
                    </a:lnTo>
                    <a:lnTo>
                      <a:pt x="169" y="74"/>
                    </a:lnTo>
                    <a:lnTo>
                      <a:pt x="231" y="93"/>
                    </a:lnTo>
                    <a:lnTo>
                      <a:pt x="195" y="67"/>
                    </a:lnTo>
                    <a:lnTo>
                      <a:pt x="265" y="51"/>
                    </a:lnTo>
                    <a:lnTo>
                      <a:pt x="293" y="66"/>
                    </a:lnTo>
                    <a:lnTo>
                      <a:pt x="344" y="69"/>
                    </a:lnTo>
                    <a:lnTo>
                      <a:pt x="331" y="43"/>
                    </a:lnTo>
                    <a:lnTo>
                      <a:pt x="417" y="77"/>
                    </a:lnTo>
                    <a:lnTo>
                      <a:pt x="478" y="51"/>
                    </a:lnTo>
                    <a:lnTo>
                      <a:pt x="403" y="15"/>
                    </a:lnTo>
                    <a:lnTo>
                      <a:pt x="440" y="10"/>
                    </a:lnTo>
                    <a:lnTo>
                      <a:pt x="504" y="32"/>
                    </a:lnTo>
                    <a:lnTo>
                      <a:pt x="525" y="15"/>
                    </a:lnTo>
                    <a:lnTo>
                      <a:pt x="516" y="0"/>
                    </a:lnTo>
                    <a:lnTo>
                      <a:pt x="670" y="10"/>
                    </a:lnTo>
                    <a:lnTo>
                      <a:pt x="731" y="27"/>
                    </a:lnTo>
                    <a:lnTo>
                      <a:pt x="772" y="40"/>
                    </a:lnTo>
                    <a:lnTo>
                      <a:pt x="607" y="59"/>
                    </a:lnTo>
                    <a:lnTo>
                      <a:pt x="590" y="82"/>
                    </a:lnTo>
                    <a:lnTo>
                      <a:pt x="709" y="75"/>
                    </a:lnTo>
                    <a:lnTo>
                      <a:pt x="685" y="91"/>
                    </a:lnTo>
                    <a:lnTo>
                      <a:pt x="759" y="64"/>
                    </a:lnTo>
                    <a:lnTo>
                      <a:pt x="763" y="89"/>
                    </a:lnTo>
                    <a:lnTo>
                      <a:pt x="727" y="131"/>
                    </a:lnTo>
                    <a:lnTo>
                      <a:pt x="795" y="91"/>
                    </a:lnTo>
                    <a:lnTo>
                      <a:pt x="840" y="74"/>
                    </a:lnTo>
                    <a:lnTo>
                      <a:pt x="874" y="69"/>
                    </a:lnTo>
                    <a:lnTo>
                      <a:pt x="919" y="84"/>
                    </a:lnTo>
                    <a:lnTo>
                      <a:pt x="878" y="115"/>
                    </a:lnTo>
                    <a:lnTo>
                      <a:pt x="778" y="127"/>
                    </a:lnTo>
                    <a:lnTo>
                      <a:pt x="860" y="130"/>
                    </a:lnTo>
                    <a:lnTo>
                      <a:pt x="794" y="148"/>
                    </a:lnTo>
                    <a:lnTo>
                      <a:pt x="816" y="180"/>
                    </a:lnTo>
                    <a:lnTo>
                      <a:pt x="784" y="202"/>
                    </a:lnTo>
                    <a:lnTo>
                      <a:pt x="813" y="240"/>
                    </a:lnTo>
                    <a:lnTo>
                      <a:pt x="794" y="253"/>
                    </a:lnTo>
                    <a:lnTo>
                      <a:pt x="828" y="258"/>
                    </a:lnTo>
                    <a:lnTo>
                      <a:pt x="790" y="277"/>
                    </a:lnTo>
                    <a:lnTo>
                      <a:pt x="803" y="299"/>
                    </a:lnTo>
                    <a:lnTo>
                      <a:pt x="809" y="339"/>
                    </a:lnTo>
                    <a:lnTo>
                      <a:pt x="769" y="328"/>
                    </a:lnTo>
                    <a:lnTo>
                      <a:pt x="786" y="357"/>
                    </a:lnTo>
                    <a:lnTo>
                      <a:pt x="816" y="366"/>
                    </a:lnTo>
                    <a:lnTo>
                      <a:pt x="764" y="370"/>
                    </a:lnTo>
                    <a:lnTo>
                      <a:pt x="797" y="386"/>
                    </a:lnTo>
                    <a:lnTo>
                      <a:pt x="765" y="405"/>
                    </a:lnTo>
                    <a:lnTo>
                      <a:pt x="738" y="386"/>
                    </a:lnTo>
                    <a:lnTo>
                      <a:pt x="696" y="404"/>
                    </a:lnTo>
                    <a:lnTo>
                      <a:pt x="718" y="446"/>
                    </a:lnTo>
                    <a:lnTo>
                      <a:pt x="731" y="436"/>
                    </a:lnTo>
                    <a:lnTo>
                      <a:pt x="775" y="467"/>
                    </a:lnTo>
                    <a:lnTo>
                      <a:pt x="776" y="501"/>
                    </a:lnTo>
                    <a:lnTo>
                      <a:pt x="731" y="471"/>
                    </a:lnTo>
                    <a:lnTo>
                      <a:pt x="686" y="454"/>
                    </a:lnTo>
                    <a:lnTo>
                      <a:pt x="678" y="485"/>
                    </a:lnTo>
                    <a:lnTo>
                      <a:pt x="703" y="504"/>
                    </a:lnTo>
                    <a:lnTo>
                      <a:pt x="671" y="512"/>
                    </a:lnTo>
                    <a:lnTo>
                      <a:pt x="766" y="517"/>
                    </a:lnTo>
                    <a:lnTo>
                      <a:pt x="706" y="556"/>
                    </a:lnTo>
                    <a:lnTo>
                      <a:pt x="646" y="575"/>
                    </a:lnTo>
                    <a:lnTo>
                      <a:pt x="602" y="587"/>
                    </a:lnTo>
                    <a:lnTo>
                      <a:pt x="579" y="627"/>
                    </a:lnTo>
                    <a:lnTo>
                      <a:pt x="532" y="626"/>
                    </a:lnTo>
                    <a:lnTo>
                      <a:pt x="524" y="650"/>
                    </a:lnTo>
                    <a:lnTo>
                      <a:pt x="496" y="653"/>
                    </a:lnTo>
                    <a:lnTo>
                      <a:pt x="481" y="669"/>
                    </a:lnTo>
                    <a:lnTo>
                      <a:pt x="487" y="708"/>
                    </a:lnTo>
                    <a:lnTo>
                      <a:pt x="456" y="737"/>
                    </a:lnTo>
                    <a:lnTo>
                      <a:pt x="467" y="759"/>
                    </a:lnTo>
                    <a:lnTo>
                      <a:pt x="452" y="806"/>
                    </a:lnTo>
                    <a:lnTo>
                      <a:pt x="423" y="806"/>
                    </a:lnTo>
                    <a:lnTo>
                      <a:pt x="384" y="780"/>
                    </a:lnTo>
                    <a:lnTo>
                      <a:pt x="354" y="754"/>
                    </a:lnTo>
                    <a:lnTo>
                      <a:pt x="317" y="691"/>
                    </a:lnTo>
                    <a:lnTo>
                      <a:pt x="297" y="639"/>
                    </a:lnTo>
                    <a:lnTo>
                      <a:pt x="288" y="601"/>
                    </a:lnTo>
                    <a:lnTo>
                      <a:pt x="303" y="566"/>
                    </a:lnTo>
                    <a:lnTo>
                      <a:pt x="334" y="535"/>
                    </a:lnTo>
                    <a:lnTo>
                      <a:pt x="341" y="514"/>
                    </a:lnTo>
                    <a:lnTo>
                      <a:pt x="311" y="512"/>
                    </a:lnTo>
                    <a:lnTo>
                      <a:pt x="279" y="493"/>
                    </a:lnTo>
                    <a:lnTo>
                      <a:pt x="337" y="493"/>
                    </a:lnTo>
                    <a:lnTo>
                      <a:pt x="302" y="469"/>
                    </a:lnTo>
                    <a:lnTo>
                      <a:pt x="318" y="460"/>
                    </a:lnTo>
                    <a:lnTo>
                      <a:pt x="286" y="467"/>
                    </a:lnTo>
                    <a:lnTo>
                      <a:pt x="265" y="469"/>
                    </a:lnTo>
                    <a:lnTo>
                      <a:pt x="264" y="448"/>
                    </a:lnTo>
                    <a:lnTo>
                      <a:pt x="279" y="419"/>
                    </a:lnTo>
                    <a:lnTo>
                      <a:pt x="244" y="363"/>
                    </a:lnTo>
                    <a:lnTo>
                      <a:pt x="218" y="318"/>
                    </a:lnTo>
                    <a:lnTo>
                      <a:pt x="183" y="303"/>
                    </a:lnTo>
                    <a:lnTo>
                      <a:pt x="117" y="308"/>
                    </a:lnTo>
                    <a:lnTo>
                      <a:pt x="50" y="294"/>
                    </a:lnTo>
                    <a:lnTo>
                      <a:pt x="72" y="282"/>
                    </a:lnTo>
                    <a:lnTo>
                      <a:pt x="22" y="272"/>
                    </a:lnTo>
                    <a:lnTo>
                      <a:pt x="109" y="246"/>
                    </a:lnTo>
                    <a:lnTo>
                      <a:pt x="54" y="251"/>
                    </a:lnTo>
                    <a:lnTo>
                      <a:pt x="0" y="225"/>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7" name="Freeform 43"/>
              <p:cNvSpPr>
                <a:spLocks/>
              </p:cNvSpPr>
              <p:nvPr/>
            </p:nvSpPr>
            <p:spPr bwMode="auto">
              <a:xfrm>
                <a:off x="1204" y="1030"/>
                <a:ext cx="78" cy="52"/>
              </a:xfrm>
              <a:custGeom>
                <a:avLst/>
                <a:gdLst>
                  <a:gd name="T0" fmla="*/ 0 w 81"/>
                  <a:gd name="T1" fmla="*/ 44 h 64"/>
                  <a:gd name="T2" fmla="*/ 40 w 81"/>
                  <a:gd name="T3" fmla="*/ 63 h 64"/>
                  <a:gd name="T4" fmla="*/ 80 w 81"/>
                  <a:gd name="T5" fmla="*/ 5 h 64"/>
                  <a:gd name="T6" fmla="*/ 4 w 81"/>
                  <a:gd name="T7" fmla="*/ 0 h 64"/>
                  <a:gd name="T8" fmla="*/ 0 w 81"/>
                  <a:gd name="T9" fmla="*/ 44 h 64"/>
                </a:gdLst>
                <a:ahLst/>
                <a:cxnLst>
                  <a:cxn ang="0">
                    <a:pos x="T0" y="T1"/>
                  </a:cxn>
                  <a:cxn ang="0">
                    <a:pos x="T2" y="T3"/>
                  </a:cxn>
                  <a:cxn ang="0">
                    <a:pos x="T4" y="T5"/>
                  </a:cxn>
                  <a:cxn ang="0">
                    <a:pos x="T6" y="T7"/>
                  </a:cxn>
                  <a:cxn ang="0">
                    <a:pos x="T8" y="T9"/>
                  </a:cxn>
                </a:cxnLst>
                <a:rect l="0" t="0" r="r" b="b"/>
                <a:pathLst>
                  <a:path w="81" h="64">
                    <a:moveTo>
                      <a:pt x="0" y="44"/>
                    </a:moveTo>
                    <a:lnTo>
                      <a:pt x="40" y="63"/>
                    </a:lnTo>
                    <a:lnTo>
                      <a:pt x="80" y="5"/>
                    </a:lnTo>
                    <a:lnTo>
                      <a:pt x="4" y="0"/>
                    </a:lnTo>
                    <a:lnTo>
                      <a:pt x="0" y="44"/>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8" name="Freeform 44"/>
              <p:cNvSpPr>
                <a:spLocks/>
              </p:cNvSpPr>
              <p:nvPr/>
            </p:nvSpPr>
            <p:spPr bwMode="auto">
              <a:xfrm>
                <a:off x="1103" y="955"/>
                <a:ext cx="74" cy="46"/>
              </a:xfrm>
              <a:custGeom>
                <a:avLst/>
                <a:gdLst>
                  <a:gd name="T0" fmla="*/ 0 w 76"/>
                  <a:gd name="T1" fmla="*/ 39 h 56"/>
                  <a:gd name="T2" fmla="*/ 7 w 76"/>
                  <a:gd name="T3" fmla="*/ 4 h 56"/>
                  <a:gd name="T4" fmla="*/ 67 w 76"/>
                  <a:gd name="T5" fmla="*/ 0 h 56"/>
                  <a:gd name="T6" fmla="*/ 75 w 76"/>
                  <a:gd name="T7" fmla="*/ 43 h 56"/>
                  <a:gd name="T8" fmla="*/ 65 w 76"/>
                  <a:gd name="T9" fmla="*/ 55 h 56"/>
                  <a:gd name="T10" fmla="*/ 28 w 76"/>
                  <a:gd name="T11" fmla="*/ 54 h 56"/>
                  <a:gd name="T12" fmla="*/ 0 w 76"/>
                  <a:gd name="T13" fmla="*/ 39 h 56"/>
                </a:gdLst>
                <a:ahLst/>
                <a:cxnLst>
                  <a:cxn ang="0">
                    <a:pos x="T0" y="T1"/>
                  </a:cxn>
                  <a:cxn ang="0">
                    <a:pos x="T2" y="T3"/>
                  </a:cxn>
                  <a:cxn ang="0">
                    <a:pos x="T4" y="T5"/>
                  </a:cxn>
                  <a:cxn ang="0">
                    <a:pos x="T6" y="T7"/>
                  </a:cxn>
                  <a:cxn ang="0">
                    <a:pos x="T8" y="T9"/>
                  </a:cxn>
                  <a:cxn ang="0">
                    <a:pos x="T10" y="T11"/>
                  </a:cxn>
                  <a:cxn ang="0">
                    <a:pos x="T12" y="T13"/>
                  </a:cxn>
                </a:cxnLst>
                <a:rect l="0" t="0" r="r" b="b"/>
                <a:pathLst>
                  <a:path w="76" h="56">
                    <a:moveTo>
                      <a:pt x="0" y="39"/>
                    </a:moveTo>
                    <a:lnTo>
                      <a:pt x="7" y="4"/>
                    </a:lnTo>
                    <a:lnTo>
                      <a:pt x="67" y="0"/>
                    </a:lnTo>
                    <a:lnTo>
                      <a:pt x="75" y="43"/>
                    </a:lnTo>
                    <a:lnTo>
                      <a:pt x="65" y="55"/>
                    </a:lnTo>
                    <a:lnTo>
                      <a:pt x="28" y="54"/>
                    </a:lnTo>
                    <a:lnTo>
                      <a:pt x="0" y="39"/>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89" name="Freeform 45"/>
              <p:cNvSpPr>
                <a:spLocks/>
              </p:cNvSpPr>
              <p:nvPr/>
            </p:nvSpPr>
            <p:spPr bwMode="auto">
              <a:xfrm>
                <a:off x="1103" y="1030"/>
                <a:ext cx="90" cy="78"/>
              </a:xfrm>
              <a:custGeom>
                <a:avLst/>
                <a:gdLst>
                  <a:gd name="T0" fmla="*/ 0 w 92"/>
                  <a:gd name="T1" fmla="*/ 50 h 96"/>
                  <a:gd name="T2" fmla="*/ 35 w 92"/>
                  <a:gd name="T3" fmla="*/ 0 h 96"/>
                  <a:gd name="T4" fmla="*/ 78 w 92"/>
                  <a:gd name="T5" fmla="*/ 26 h 96"/>
                  <a:gd name="T6" fmla="*/ 62 w 92"/>
                  <a:gd name="T7" fmla="*/ 41 h 96"/>
                  <a:gd name="T8" fmla="*/ 88 w 92"/>
                  <a:gd name="T9" fmla="*/ 46 h 96"/>
                  <a:gd name="T10" fmla="*/ 91 w 92"/>
                  <a:gd name="T11" fmla="*/ 76 h 96"/>
                  <a:gd name="T12" fmla="*/ 52 w 92"/>
                  <a:gd name="T13" fmla="*/ 95 h 96"/>
                  <a:gd name="T14" fmla="*/ 0 w 92"/>
                  <a:gd name="T15" fmla="*/ 5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6">
                    <a:moveTo>
                      <a:pt x="0" y="50"/>
                    </a:moveTo>
                    <a:lnTo>
                      <a:pt x="35" y="0"/>
                    </a:lnTo>
                    <a:lnTo>
                      <a:pt x="78" y="26"/>
                    </a:lnTo>
                    <a:lnTo>
                      <a:pt x="62" y="41"/>
                    </a:lnTo>
                    <a:lnTo>
                      <a:pt x="88" y="46"/>
                    </a:lnTo>
                    <a:lnTo>
                      <a:pt x="91" y="76"/>
                    </a:lnTo>
                    <a:lnTo>
                      <a:pt x="52" y="95"/>
                    </a:lnTo>
                    <a:lnTo>
                      <a:pt x="0" y="50"/>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90" name="Freeform 46"/>
              <p:cNvSpPr>
                <a:spLocks/>
              </p:cNvSpPr>
              <p:nvPr/>
            </p:nvSpPr>
            <p:spPr bwMode="auto">
              <a:xfrm>
                <a:off x="882" y="944"/>
                <a:ext cx="180" cy="75"/>
              </a:xfrm>
              <a:custGeom>
                <a:avLst/>
                <a:gdLst>
                  <a:gd name="T0" fmla="*/ 0 w 187"/>
                  <a:gd name="T1" fmla="*/ 59 h 91"/>
                  <a:gd name="T2" fmla="*/ 40 w 187"/>
                  <a:gd name="T3" fmla="*/ 14 h 91"/>
                  <a:gd name="T4" fmla="*/ 76 w 187"/>
                  <a:gd name="T5" fmla="*/ 26 h 91"/>
                  <a:gd name="T6" fmla="*/ 95 w 187"/>
                  <a:gd name="T7" fmla="*/ 49 h 91"/>
                  <a:gd name="T8" fmla="*/ 133 w 187"/>
                  <a:gd name="T9" fmla="*/ 51 h 91"/>
                  <a:gd name="T10" fmla="*/ 109 w 187"/>
                  <a:gd name="T11" fmla="*/ 16 h 91"/>
                  <a:gd name="T12" fmla="*/ 134 w 187"/>
                  <a:gd name="T13" fmla="*/ 0 h 91"/>
                  <a:gd name="T14" fmla="*/ 145 w 187"/>
                  <a:gd name="T15" fmla="*/ 23 h 91"/>
                  <a:gd name="T16" fmla="*/ 172 w 187"/>
                  <a:gd name="T17" fmla="*/ 30 h 91"/>
                  <a:gd name="T18" fmla="*/ 186 w 187"/>
                  <a:gd name="T19" fmla="*/ 48 h 91"/>
                  <a:gd name="T20" fmla="*/ 175 w 187"/>
                  <a:gd name="T21" fmla="*/ 66 h 91"/>
                  <a:gd name="T22" fmla="*/ 136 w 187"/>
                  <a:gd name="T23" fmla="*/ 65 h 91"/>
                  <a:gd name="T24" fmla="*/ 76 w 187"/>
                  <a:gd name="T25" fmla="*/ 90 h 91"/>
                  <a:gd name="T26" fmla="*/ 0 w 187"/>
                  <a:gd name="T27" fmla="*/ 5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91">
                    <a:moveTo>
                      <a:pt x="0" y="59"/>
                    </a:moveTo>
                    <a:lnTo>
                      <a:pt x="40" y="14"/>
                    </a:lnTo>
                    <a:lnTo>
                      <a:pt x="76" y="26"/>
                    </a:lnTo>
                    <a:lnTo>
                      <a:pt x="95" y="49"/>
                    </a:lnTo>
                    <a:lnTo>
                      <a:pt x="133" y="51"/>
                    </a:lnTo>
                    <a:lnTo>
                      <a:pt x="109" y="16"/>
                    </a:lnTo>
                    <a:lnTo>
                      <a:pt x="134" y="0"/>
                    </a:lnTo>
                    <a:lnTo>
                      <a:pt x="145" y="23"/>
                    </a:lnTo>
                    <a:lnTo>
                      <a:pt x="172" y="30"/>
                    </a:lnTo>
                    <a:lnTo>
                      <a:pt x="186" y="48"/>
                    </a:lnTo>
                    <a:lnTo>
                      <a:pt x="175" y="66"/>
                    </a:lnTo>
                    <a:lnTo>
                      <a:pt x="136" y="65"/>
                    </a:lnTo>
                    <a:lnTo>
                      <a:pt x="76" y="90"/>
                    </a:lnTo>
                    <a:lnTo>
                      <a:pt x="0" y="59"/>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91" name="Freeform 47"/>
              <p:cNvSpPr>
                <a:spLocks/>
              </p:cNvSpPr>
              <p:nvPr/>
            </p:nvSpPr>
            <p:spPr bwMode="auto">
              <a:xfrm>
                <a:off x="807" y="920"/>
                <a:ext cx="106" cy="57"/>
              </a:xfrm>
              <a:custGeom>
                <a:avLst/>
                <a:gdLst>
                  <a:gd name="T0" fmla="*/ 0 w 111"/>
                  <a:gd name="T1" fmla="*/ 54 h 69"/>
                  <a:gd name="T2" fmla="*/ 37 w 111"/>
                  <a:gd name="T3" fmla="*/ 68 h 69"/>
                  <a:gd name="T4" fmla="*/ 76 w 111"/>
                  <a:gd name="T5" fmla="*/ 31 h 69"/>
                  <a:gd name="T6" fmla="*/ 79 w 111"/>
                  <a:gd name="T7" fmla="*/ 50 h 69"/>
                  <a:gd name="T8" fmla="*/ 103 w 111"/>
                  <a:gd name="T9" fmla="*/ 34 h 69"/>
                  <a:gd name="T10" fmla="*/ 110 w 111"/>
                  <a:gd name="T11" fmla="*/ 9 h 69"/>
                  <a:gd name="T12" fmla="*/ 95 w 111"/>
                  <a:gd name="T13" fmla="*/ 0 h 69"/>
                  <a:gd name="T14" fmla="*/ 54 w 111"/>
                  <a:gd name="T15" fmla="*/ 10 h 69"/>
                  <a:gd name="T16" fmla="*/ 0 w 111"/>
                  <a:gd name="T17" fmla="*/ 5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9">
                    <a:moveTo>
                      <a:pt x="0" y="54"/>
                    </a:moveTo>
                    <a:lnTo>
                      <a:pt x="37" y="68"/>
                    </a:lnTo>
                    <a:lnTo>
                      <a:pt x="76" y="31"/>
                    </a:lnTo>
                    <a:lnTo>
                      <a:pt x="79" y="50"/>
                    </a:lnTo>
                    <a:lnTo>
                      <a:pt x="103" y="34"/>
                    </a:lnTo>
                    <a:lnTo>
                      <a:pt x="110" y="9"/>
                    </a:lnTo>
                    <a:lnTo>
                      <a:pt x="95" y="0"/>
                    </a:lnTo>
                    <a:lnTo>
                      <a:pt x="54" y="10"/>
                    </a:lnTo>
                    <a:lnTo>
                      <a:pt x="0" y="54"/>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92" name="Freeform 48"/>
              <p:cNvSpPr>
                <a:spLocks/>
              </p:cNvSpPr>
              <p:nvPr/>
            </p:nvSpPr>
            <p:spPr bwMode="auto">
              <a:xfrm>
                <a:off x="1061" y="867"/>
                <a:ext cx="92" cy="47"/>
              </a:xfrm>
              <a:custGeom>
                <a:avLst/>
                <a:gdLst>
                  <a:gd name="T0" fmla="*/ 0 w 95"/>
                  <a:gd name="T1" fmla="*/ 0 h 57"/>
                  <a:gd name="T2" fmla="*/ 7 w 95"/>
                  <a:gd name="T3" fmla="*/ 20 h 57"/>
                  <a:gd name="T4" fmla="*/ 7 w 95"/>
                  <a:gd name="T5" fmla="*/ 34 h 57"/>
                  <a:gd name="T6" fmla="*/ 94 w 95"/>
                  <a:gd name="T7" fmla="*/ 56 h 57"/>
                  <a:gd name="T8" fmla="*/ 88 w 95"/>
                  <a:gd name="T9" fmla="*/ 25 h 57"/>
                  <a:gd name="T10" fmla="*/ 49 w 95"/>
                  <a:gd name="T11" fmla="*/ 4 h 57"/>
                  <a:gd name="T12" fmla="*/ 32 w 95"/>
                  <a:gd name="T13" fmla="*/ 0 h 57"/>
                  <a:gd name="T14" fmla="*/ 0 w 95"/>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0" y="0"/>
                    </a:moveTo>
                    <a:lnTo>
                      <a:pt x="7" y="20"/>
                    </a:lnTo>
                    <a:lnTo>
                      <a:pt x="7" y="34"/>
                    </a:lnTo>
                    <a:lnTo>
                      <a:pt x="94" y="56"/>
                    </a:lnTo>
                    <a:lnTo>
                      <a:pt x="88" y="25"/>
                    </a:lnTo>
                    <a:lnTo>
                      <a:pt x="49" y="4"/>
                    </a:lnTo>
                    <a:lnTo>
                      <a:pt x="32" y="0"/>
                    </a:lnTo>
                    <a:lnTo>
                      <a:pt x="0" y="0"/>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93" name="Freeform 49"/>
              <p:cNvSpPr>
                <a:spLocks/>
              </p:cNvSpPr>
              <p:nvPr/>
            </p:nvSpPr>
            <p:spPr bwMode="auto">
              <a:xfrm>
                <a:off x="1184" y="939"/>
                <a:ext cx="251" cy="75"/>
              </a:xfrm>
              <a:custGeom>
                <a:avLst/>
                <a:gdLst>
                  <a:gd name="T0" fmla="*/ 0 w 260"/>
                  <a:gd name="T1" fmla="*/ 12 h 92"/>
                  <a:gd name="T2" fmla="*/ 15 w 260"/>
                  <a:gd name="T3" fmla="*/ 0 h 92"/>
                  <a:gd name="T4" fmla="*/ 124 w 260"/>
                  <a:gd name="T5" fmla="*/ 38 h 92"/>
                  <a:gd name="T6" fmla="*/ 168 w 260"/>
                  <a:gd name="T7" fmla="*/ 61 h 92"/>
                  <a:gd name="T8" fmla="*/ 219 w 260"/>
                  <a:gd name="T9" fmla="*/ 46 h 92"/>
                  <a:gd name="T10" fmla="*/ 259 w 260"/>
                  <a:gd name="T11" fmla="*/ 65 h 92"/>
                  <a:gd name="T12" fmla="*/ 252 w 260"/>
                  <a:gd name="T13" fmla="*/ 91 h 92"/>
                  <a:gd name="T14" fmla="*/ 78 w 260"/>
                  <a:gd name="T15" fmla="*/ 91 h 92"/>
                  <a:gd name="T16" fmla="*/ 29 w 260"/>
                  <a:gd name="T17" fmla="*/ 33 h 92"/>
                  <a:gd name="T18" fmla="*/ 0 w 260"/>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92">
                    <a:moveTo>
                      <a:pt x="0" y="12"/>
                    </a:moveTo>
                    <a:lnTo>
                      <a:pt x="15" y="0"/>
                    </a:lnTo>
                    <a:lnTo>
                      <a:pt x="124" y="38"/>
                    </a:lnTo>
                    <a:lnTo>
                      <a:pt x="168" y="61"/>
                    </a:lnTo>
                    <a:lnTo>
                      <a:pt x="219" y="46"/>
                    </a:lnTo>
                    <a:lnTo>
                      <a:pt x="259" y="65"/>
                    </a:lnTo>
                    <a:lnTo>
                      <a:pt x="252" y="91"/>
                    </a:lnTo>
                    <a:lnTo>
                      <a:pt x="78" y="91"/>
                    </a:lnTo>
                    <a:lnTo>
                      <a:pt x="29" y="33"/>
                    </a:lnTo>
                    <a:lnTo>
                      <a:pt x="0" y="12"/>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94" name="Freeform 50"/>
              <p:cNvSpPr>
                <a:spLocks/>
              </p:cNvSpPr>
              <p:nvPr/>
            </p:nvSpPr>
            <p:spPr bwMode="auto">
              <a:xfrm>
                <a:off x="1258" y="738"/>
                <a:ext cx="449" cy="230"/>
              </a:xfrm>
              <a:custGeom>
                <a:avLst/>
                <a:gdLst>
                  <a:gd name="T0" fmla="*/ 0 w 466"/>
                  <a:gd name="T1" fmla="*/ 58 h 281"/>
                  <a:gd name="T2" fmla="*/ 40 w 466"/>
                  <a:gd name="T3" fmla="*/ 59 h 281"/>
                  <a:gd name="T4" fmla="*/ 40 w 466"/>
                  <a:gd name="T5" fmla="*/ 94 h 281"/>
                  <a:gd name="T6" fmla="*/ 71 w 466"/>
                  <a:gd name="T7" fmla="*/ 106 h 281"/>
                  <a:gd name="T8" fmla="*/ 216 w 466"/>
                  <a:gd name="T9" fmla="*/ 68 h 281"/>
                  <a:gd name="T10" fmla="*/ 130 w 466"/>
                  <a:gd name="T11" fmla="*/ 116 h 281"/>
                  <a:gd name="T12" fmla="*/ 82 w 466"/>
                  <a:gd name="T13" fmla="*/ 116 h 281"/>
                  <a:gd name="T14" fmla="*/ 81 w 466"/>
                  <a:gd name="T15" fmla="*/ 134 h 281"/>
                  <a:gd name="T16" fmla="*/ 130 w 466"/>
                  <a:gd name="T17" fmla="*/ 168 h 281"/>
                  <a:gd name="T18" fmla="*/ 158 w 466"/>
                  <a:gd name="T19" fmla="*/ 171 h 281"/>
                  <a:gd name="T20" fmla="*/ 131 w 466"/>
                  <a:gd name="T21" fmla="*/ 180 h 281"/>
                  <a:gd name="T22" fmla="*/ 102 w 466"/>
                  <a:gd name="T23" fmla="*/ 173 h 281"/>
                  <a:gd name="T24" fmla="*/ 77 w 466"/>
                  <a:gd name="T25" fmla="*/ 180 h 281"/>
                  <a:gd name="T26" fmla="*/ 68 w 466"/>
                  <a:gd name="T27" fmla="*/ 205 h 281"/>
                  <a:gd name="T28" fmla="*/ 93 w 466"/>
                  <a:gd name="T29" fmla="*/ 211 h 281"/>
                  <a:gd name="T30" fmla="*/ 53 w 466"/>
                  <a:gd name="T31" fmla="*/ 217 h 281"/>
                  <a:gd name="T32" fmla="*/ 77 w 466"/>
                  <a:gd name="T33" fmla="*/ 241 h 281"/>
                  <a:gd name="T34" fmla="*/ 38 w 466"/>
                  <a:gd name="T35" fmla="*/ 254 h 281"/>
                  <a:gd name="T36" fmla="*/ 42 w 466"/>
                  <a:gd name="T37" fmla="*/ 270 h 281"/>
                  <a:gd name="T38" fmla="*/ 78 w 466"/>
                  <a:gd name="T39" fmla="*/ 263 h 281"/>
                  <a:gd name="T40" fmla="*/ 97 w 466"/>
                  <a:gd name="T41" fmla="*/ 278 h 281"/>
                  <a:gd name="T42" fmla="*/ 101 w 466"/>
                  <a:gd name="T43" fmla="*/ 265 h 281"/>
                  <a:gd name="T44" fmla="*/ 165 w 466"/>
                  <a:gd name="T45" fmla="*/ 280 h 281"/>
                  <a:gd name="T46" fmla="*/ 203 w 466"/>
                  <a:gd name="T47" fmla="*/ 266 h 281"/>
                  <a:gd name="T48" fmla="*/ 216 w 466"/>
                  <a:gd name="T49" fmla="*/ 223 h 281"/>
                  <a:gd name="T50" fmla="*/ 206 w 466"/>
                  <a:gd name="T51" fmla="*/ 211 h 281"/>
                  <a:gd name="T52" fmla="*/ 241 w 466"/>
                  <a:gd name="T53" fmla="*/ 211 h 281"/>
                  <a:gd name="T54" fmla="*/ 263 w 466"/>
                  <a:gd name="T55" fmla="*/ 186 h 281"/>
                  <a:gd name="T56" fmla="*/ 215 w 466"/>
                  <a:gd name="T57" fmla="*/ 173 h 281"/>
                  <a:gd name="T58" fmla="*/ 278 w 466"/>
                  <a:gd name="T59" fmla="*/ 149 h 281"/>
                  <a:gd name="T60" fmla="*/ 262 w 466"/>
                  <a:gd name="T61" fmla="*/ 136 h 281"/>
                  <a:gd name="T62" fmla="*/ 307 w 466"/>
                  <a:gd name="T63" fmla="*/ 142 h 281"/>
                  <a:gd name="T64" fmla="*/ 337 w 466"/>
                  <a:gd name="T65" fmla="*/ 115 h 281"/>
                  <a:gd name="T66" fmla="*/ 416 w 466"/>
                  <a:gd name="T67" fmla="*/ 69 h 281"/>
                  <a:gd name="T68" fmla="*/ 328 w 466"/>
                  <a:gd name="T69" fmla="*/ 84 h 281"/>
                  <a:gd name="T70" fmla="*/ 378 w 466"/>
                  <a:gd name="T71" fmla="*/ 65 h 281"/>
                  <a:gd name="T72" fmla="*/ 342 w 466"/>
                  <a:gd name="T73" fmla="*/ 57 h 281"/>
                  <a:gd name="T74" fmla="*/ 394 w 466"/>
                  <a:gd name="T75" fmla="*/ 58 h 281"/>
                  <a:gd name="T76" fmla="*/ 465 w 466"/>
                  <a:gd name="T77" fmla="*/ 36 h 281"/>
                  <a:gd name="T78" fmla="*/ 427 w 466"/>
                  <a:gd name="T79" fmla="*/ 6 h 281"/>
                  <a:gd name="T80" fmla="*/ 347 w 466"/>
                  <a:gd name="T81" fmla="*/ 16 h 281"/>
                  <a:gd name="T82" fmla="*/ 383 w 466"/>
                  <a:gd name="T83" fmla="*/ 2 h 281"/>
                  <a:gd name="T84" fmla="*/ 209 w 466"/>
                  <a:gd name="T85" fmla="*/ 0 h 281"/>
                  <a:gd name="T86" fmla="*/ 169 w 466"/>
                  <a:gd name="T87" fmla="*/ 2 h 281"/>
                  <a:gd name="T88" fmla="*/ 128 w 466"/>
                  <a:gd name="T89" fmla="*/ 26 h 281"/>
                  <a:gd name="T90" fmla="*/ 90 w 466"/>
                  <a:gd name="T91" fmla="*/ 23 h 281"/>
                  <a:gd name="T92" fmla="*/ 71 w 466"/>
                  <a:gd name="T93" fmla="*/ 37 h 281"/>
                  <a:gd name="T94" fmla="*/ 51 w 466"/>
                  <a:gd name="T95" fmla="*/ 41 h 281"/>
                  <a:gd name="T96" fmla="*/ 0 w 466"/>
                  <a:gd name="T97" fmla="*/ 5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 h="281">
                    <a:moveTo>
                      <a:pt x="0" y="58"/>
                    </a:moveTo>
                    <a:lnTo>
                      <a:pt x="40" y="59"/>
                    </a:lnTo>
                    <a:lnTo>
                      <a:pt x="40" y="94"/>
                    </a:lnTo>
                    <a:lnTo>
                      <a:pt x="71" y="106"/>
                    </a:lnTo>
                    <a:lnTo>
                      <a:pt x="216" y="68"/>
                    </a:lnTo>
                    <a:lnTo>
                      <a:pt x="130" y="116"/>
                    </a:lnTo>
                    <a:lnTo>
                      <a:pt x="82" y="116"/>
                    </a:lnTo>
                    <a:lnTo>
                      <a:pt x="81" y="134"/>
                    </a:lnTo>
                    <a:lnTo>
                      <a:pt x="130" y="168"/>
                    </a:lnTo>
                    <a:lnTo>
                      <a:pt x="158" y="171"/>
                    </a:lnTo>
                    <a:lnTo>
                      <a:pt x="131" y="180"/>
                    </a:lnTo>
                    <a:lnTo>
                      <a:pt x="102" y="173"/>
                    </a:lnTo>
                    <a:lnTo>
                      <a:pt x="77" y="180"/>
                    </a:lnTo>
                    <a:lnTo>
                      <a:pt x="68" y="205"/>
                    </a:lnTo>
                    <a:lnTo>
                      <a:pt x="93" y="211"/>
                    </a:lnTo>
                    <a:lnTo>
                      <a:pt x="53" y="217"/>
                    </a:lnTo>
                    <a:lnTo>
                      <a:pt x="77" y="241"/>
                    </a:lnTo>
                    <a:lnTo>
                      <a:pt x="38" y="254"/>
                    </a:lnTo>
                    <a:lnTo>
                      <a:pt x="42" y="270"/>
                    </a:lnTo>
                    <a:lnTo>
                      <a:pt x="78" y="263"/>
                    </a:lnTo>
                    <a:lnTo>
                      <a:pt x="97" y="278"/>
                    </a:lnTo>
                    <a:lnTo>
                      <a:pt x="101" y="265"/>
                    </a:lnTo>
                    <a:lnTo>
                      <a:pt x="165" y="280"/>
                    </a:lnTo>
                    <a:lnTo>
                      <a:pt x="203" y="266"/>
                    </a:lnTo>
                    <a:lnTo>
                      <a:pt x="216" y="223"/>
                    </a:lnTo>
                    <a:lnTo>
                      <a:pt x="206" y="211"/>
                    </a:lnTo>
                    <a:lnTo>
                      <a:pt x="241" y="211"/>
                    </a:lnTo>
                    <a:lnTo>
                      <a:pt x="263" y="186"/>
                    </a:lnTo>
                    <a:lnTo>
                      <a:pt x="215" y="173"/>
                    </a:lnTo>
                    <a:lnTo>
                      <a:pt x="278" y="149"/>
                    </a:lnTo>
                    <a:lnTo>
                      <a:pt x="262" y="136"/>
                    </a:lnTo>
                    <a:lnTo>
                      <a:pt x="307" y="142"/>
                    </a:lnTo>
                    <a:lnTo>
                      <a:pt x="337" y="115"/>
                    </a:lnTo>
                    <a:lnTo>
                      <a:pt x="416" y="69"/>
                    </a:lnTo>
                    <a:lnTo>
                      <a:pt x="328" y="84"/>
                    </a:lnTo>
                    <a:lnTo>
                      <a:pt x="378" y="65"/>
                    </a:lnTo>
                    <a:lnTo>
                      <a:pt x="342" y="57"/>
                    </a:lnTo>
                    <a:lnTo>
                      <a:pt x="394" y="58"/>
                    </a:lnTo>
                    <a:lnTo>
                      <a:pt x="465" y="36"/>
                    </a:lnTo>
                    <a:lnTo>
                      <a:pt x="427" y="6"/>
                    </a:lnTo>
                    <a:lnTo>
                      <a:pt x="347" y="16"/>
                    </a:lnTo>
                    <a:lnTo>
                      <a:pt x="383" y="2"/>
                    </a:lnTo>
                    <a:lnTo>
                      <a:pt x="209" y="0"/>
                    </a:lnTo>
                    <a:lnTo>
                      <a:pt x="169" y="2"/>
                    </a:lnTo>
                    <a:lnTo>
                      <a:pt x="128" y="26"/>
                    </a:lnTo>
                    <a:lnTo>
                      <a:pt x="90" y="23"/>
                    </a:lnTo>
                    <a:lnTo>
                      <a:pt x="71" y="37"/>
                    </a:lnTo>
                    <a:lnTo>
                      <a:pt x="51" y="41"/>
                    </a:lnTo>
                    <a:lnTo>
                      <a:pt x="0" y="58"/>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95" name="Freeform 51"/>
              <p:cNvSpPr>
                <a:spLocks/>
              </p:cNvSpPr>
              <p:nvPr/>
            </p:nvSpPr>
            <p:spPr bwMode="auto">
              <a:xfrm>
                <a:off x="1195" y="805"/>
                <a:ext cx="164" cy="102"/>
              </a:xfrm>
              <a:custGeom>
                <a:avLst/>
                <a:gdLst>
                  <a:gd name="T0" fmla="*/ 0 w 171"/>
                  <a:gd name="T1" fmla="*/ 31 h 125"/>
                  <a:gd name="T2" fmla="*/ 42 w 171"/>
                  <a:gd name="T3" fmla="*/ 25 h 125"/>
                  <a:gd name="T4" fmla="*/ 20 w 171"/>
                  <a:gd name="T5" fmla="*/ 8 h 125"/>
                  <a:gd name="T6" fmla="*/ 73 w 171"/>
                  <a:gd name="T7" fmla="*/ 0 h 125"/>
                  <a:gd name="T8" fmla="*/ 84 w 171"/>
                  <a:gd name="T9" fmla="*/ 25 h 125"/>
                  <a:gd name="T10" fmla="*/ 131 w 171"/>
                  <a:gd name="T11" fmla="*/ 31 h 125"/>
                  <a:gd name="T12" fmla="*/ 131 w 171"/>
                  <a:gd name="T13" fmla="*/ 64 h 125"/>
                  <a:gd name="T14" fmla="*/ 159 w 171"/>
                  <a:gd name="T15" fmla="*/ 63 h 125"/>
                  <a:gd name="T16" fmla="*/ 170 w 171"/>
                  <a:gd name="T17" fmla="*/ 79 h 125"/>
                  <a:gd name="T18" fmla="*/ 123 w 171"/>
                  <a:gd name="T19" fmla="*/ 85 h 125"/>
                  <a:gd name="T20" fmla="*/ 115 w 171"/>
                  <a:gd name="T21" fmla="*/ 124 h 125"/>
                  <a:gd name="T22" fmla="*/ 66 w 171"/>
                  <a:gd name="T23" fmla="*/ 121 h 125"/>
                  <a:gd name="T24" fmla="*/ 38 w 171"/>
                  <a:gd name="T25" fmla="*/ 89 h 125"/>
                  <a:gd name="T26" fmla="*/ 93 w 171"/>
                  <a:gd name="T27" fmla="*/ 76 h 125"/>
                  <a:gd name="T28" fmla="*/ 27 w 171"/>
                  <a:gd name="T29" fmla="*/ 79 h 125"/>
                  <a:gd name="T30" fmla="*/ 0 w 171"/>
                  <a:gd name="T31"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25">
                    <a:moveTo>
                      <a:pt x="0" y="31"/>
                    </a:moveTo>
                    <a:lnTo>
                      <a:pt x="42" y="25"/>
                    </a:lnTo>
                    <a:lnTo>
                      <a:pt x="20" y="8"/>
                    </a:lnTo>
                    <a:lnTo>
                      <a:pt x="73" y="0"/>
                    </a:lnTo>
                    <a:lnTo>
                      <a:pt x="84" y="25"/>
                    </a:lnTo>
                    <a:lnTo>
                      <a:pt x="131" y="31"/>
                    </a:lnTo>
                    <a:lnTo>
                      <a:pt x="131" y="64"/>
                    </a:lnTo>
                    <a:lnTo>
                      <a:pt x="159" y="63"/>
                    </a:lnTo>
                    <a:lnTo>
                      <a:pt x="170" y="79"/>
                    </a:lnTo>
                    <a:lnTo>
                      <a:pt x="123" y="85"/>
                    </a:lnTo>
                    <a:lnTo>
                      <a:pt x="115" y="124"/>
                    </a:lnTo>
                    <a:lnTo>
                      <a:pt x="66" y="121"/>
                    </a:lnTo>
                    <a:lnTo>
                      <a:pt x="38" y="89"/>
                    </a:lnTo>
                    <a:lnTo>
                      <a:pt x="93" y="76"/>
                    </a:lnTo>
                    <a:lnTo>
                      <a:pt x="27" y="79"/>
                    </a:lnTo>
                    <a:lnTo>
                      <a:pt x="0" y="31"/>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sp>
            <p:nvSpPr>
              <p:cNvPr id="466996" name="Freeform 52"/>
              <p:cNvSpPr>
                <a:spLocks/>
              </p:cNvSpPr>
              <p:nvPr/>
            </p:nvSpPr>
            <p:spPr bwMode="auto">
              <a:xfrm>
                <a:off x="1284" y="1037"/>
                <a:ext cx="422" cy="305"/>
              </a:xfrm>
              <a:custGeom>
                <a:avLst/>
                <a:gdLst>
                  <a:gd name="T0" fmla="*/ 0 w 437"/>
                  <a:gd name="T1" fmla="*/ 82 h 372"/>
                  <a:gd name="T2" fmla="*/ 3 w 437"/>
                  <a:gd name="T3" fmla="*/ 41 h 372"/>
                  <a:gd name="T4" fmla="*/ 52 w 437"/>
                  <a:gd name="T5" fmla="*/ 0 h 372"/>
                  <a:gd name="T6" fmla="*/ 77 w 437"/>
                  <a:gd name="T7" fmla="*/ 2 h 372"/>
                  <a:gd name="T8" fmla="*/ 55 w 437"/>
                  <a:gd name="T9" fmla="*/ 51 h 372"/>
                  <a:gd name="T10" fmla="*/ 74 w 437"/>
                  <a:gd name="T11" fmla="*/ 75 h 372"/>
                  <a:gd name="T12" fmla="*/ 80 w 437"/>
                  <a:gd name="T13" fmla="*/ 49 h 372"/>
                  <a:gd name="T14" fmla="*/ 97 w 437"/>
                  <a:gd name="T15" fmla="*/ 17 h 372"/>
                  <a:gd name="T16" fmla="*/ 130 w 437"/>
                  <a:gd name="T17" fmla="*/ 1 h 372"/>
                  <a:gd name="T18" fmla="*/ 139 w 437"/>
                  <a:gd name="T19" fmla="*/ 64 h 372"/>
                  <a:gd name="T20" fmla="*/ 188 w 437"/>
                  <a:gd name="T21" fmla="*/ 36 h 372"/>
                  <a:gd name="T22" fmla="*/ 224 w 437"/>
                  <a:gd name="T23" fmla="*/ 45 h 372"/>
                  <a:gd name="T24" fmla="*/ 240 w 437"/>
                  <a:gd name="T25" fmla="*/ 64 h 372"/>
                  <a:gd name="T26" fmla="*/ 256 w 437"/>
                  <a:gd name="T27" fmla="*/ 87 h 372"/>
                  <a:gd name="T28" fmla="*/ 267 w 437"/>
                  <a:gd name="T29" fmla="*/ 73 h 372"/>
                  <a:gd name="T30" fmla="*/ 295 w 437"/>
                  <a:gd name="T31" fmla="*/ 93 h 372"/>
                  <a:gd name="T32" fmla="*/ 298 w 437"/>
                  <a:gd name="T33" fmla="*/ 113 h 372"/>
                  <a:gd name="T34" fmla="*/ 333 w 437"/>
                  <a:gd name="T35" fmla="*/ 119 h 372"/>
                  <a:gd name="T36" fmla="*/ 348 w 437"/>
                  <a:gd name="T37" fmla="*/ 131 h 372"/>
                  <a:gd name="T38" fmla="*/ 323 w 437"/>
                  <a:gd name="T39" fmla="*/ 142 h 372"/>
                  <a:gd name="T40" fmla="*/ 359 w 437"/>
                  <a:gd name="T41" fmla="*/ 150 h 372"/>
                  <a:gd name="T42" fmla="*/ 331 w 437"/>
                  <a:gd name="T43" fmla="*/ 173 h 372"/>
                  <a:gd name="T44" fmla="*/ 366 w 437"/>
                  <a:gd name="T45" fmla="*/ 194 h 372"/>
                  <a:gd name="T46" fmla="*/ 383 w 437"/>
                  <a:gd name="T47" fmla="*/ 189 h 372"/>
                  <a:gd name="T48" fmla="*/ 436 w 437"/>
                  <a:gd name="T49" fmla="*/ 232 h 372"/>
                  <a:gd name="T50" fmla="*/ 405 w 437"/>
                  <a:gd name="T51" fmla="*/ 260 h 372"/>
                  <a:gd name="T52" fmla="*/ 403 w 437"/>
                  <a:gd name="T53" fmla="*/ 283 h 372"/>
                  <a:gd name="T54" fmla="*/ 354 w 437"/>
                  <a:gd name="T55" fmla="*/ 235 h 372"/>
                  <a:gd name="T56" fmla="*/ 334 w 437"/>
                  <a:gd name="T57" fmla="*/ 240 h 372"/>
                  <a:gd name="T58" fmla="*/ 357 w 437"/>
                  <a:gd name="T59" fmla="*/ 287 h 372"/>
                  <a:gd name="T60" fmla="*/ 383 w 437"/>
                  <a:gd name="T61" fmla="*/ 294 h 372"/>
                  <a:gd name="T62" fmla="*/ 383 w 437"/>
                  <a:gd name="T63" fmla="*/ 354 h 372"/>
                  <a:gd name="T64" fmla="*/ 322 w 437"/>
                  <a:gd name="T65" fmla="*/ 320 h 372"/>
                  <a:gd name="T66" fmla="*/ 366 w 437"/>
                  <a:gd name="T67" fmla="*/ 371 h 372"/>
                  <a:gd name="T68" fmla="*/ 286 w 437"/>
                  <a:gd name="T69" fmla="*/ 339 h 372"/>
                  <a:gd name="T70" fmla="*/ 235 w 437"/>
                  <a:gd name="T71" fmla="*/ 297 h 372"/>
                  <a:gd name="T72" fmla="*/ 202 w 437"/>
                  <a:gd name="T73" fmla="*/ 305 h 372"/>
                  <a:gd name="T74" fmla="*/ 193 w 437"/>
                  <a:gd name="T75" fmla="*/ 268 h 372"/>
                  <a:gd name="T76" fmla="*/ 250 w 437"/>
                  <a:gd name="T77" fmla="*/ 268 h 372"/>
                  <a:gd name="T78" fmla="*/ 238 w 437"/>
                  <a:gd name="T79" fmla="*/ 246 h 372"/>
                  <a:gd name="T80" fmla="*/ 270 w 437"/>
                  <a:gd name="T81" fmla="*/ 213 h 372"/>
                  <a:gd name="T82" fmla="*/ 247 w 437"/>
                  <a:gd name="T83" fmla="*/ 171 h 372"/>
                  <a:gd name="T84" fmla="*/ 203 w 437"/>
                  <a:gd name="T85" fmla="*/ 172 h 372"/>
                  <a:gd name="T86" fmla="*/ 202 w 437"/>
                  <a:gd name="T87" fmla="*/ 160 h 372"/>
                  <a:gd name="T88" fmla="*/ 217 w 437"/>
                  <a:gd name="T89" fmla="*/ 150 h 372"/>
                  <a:gd name="T90" fmla="*/ 190 w 437"/>
                  <a:gd name="T91" fmla="*/ 134 h 372"/>
                  <a:gd name="T92" fmla="*/ 165 w 437"/>
                  <a:gd name="T93" fmla="*/ 115 h 372"/>
                  <a:gd name="T94" fmla="*/ 171 w 437"/>
                  <a:gd name="T95" fmla="*/ 132 h 372"/>
                  <a:gd name="T96" fmla="*/ 139 w 437"/>
                  <a:gd name="T97" fmla="*/ 136 h 372"/>
                  <a:gd name="T98" fmla="*/ 27 w 437"/>
                  <a:gd name="T99" fmla="*/ 119 h 372"/>
                  <a:gd name="T100" fmla="*/ 8 w 437"/>
                  <a:gd name="T101" fmla="*/ 92 h 372"/>
                  <a:gd name="T102" fmla="*/ 43 w 437"/>
                  <a:gd name="T103" fmla="*/ 95 h 372"/>
                  <a:gd name="T104" fmla="*/ 0 w 437"/>
                  <a:gd name="T105" fmla="*/ 8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7" h="372">
                    <a:moveTo>
                      <a:pt x="0" y="82"/>
                    </a:moveTo>
                    <a:lnTo>
                      <a:pt x="3" y="41"/>
                    </a:lnTo>
                    <a:lnTo>
                      <a:pt x="52" y="0"/>
                    </a:lnTo>
                    <a:lnTo>
                      <a:pt x="77" y="2"/>
                    </a:lnTo>
                    <a:lnTo>
                      <a:pt x="55" y="51"/>
                    </a:lnTo>
                    <a:lnTo>
                      <a:pt x="74" y="75"/>
                    </a:lnTo>
                    <a:lnTo>
                      <a:pt x="80" y="49"/>
                    </a:lnTo>
                    <a:lnTo>
                      <a:pt x="97" y="17"/>
                    </a:lnTo>
                    <a:lnTo>
                      <a:pt x="130" y="1"/>
                    </a:lnTo>
                    <a:lnTo>
                      <a:pt x="139" y="64"/>
                    </a:lnTo>
                    <a:lnTo>
                      <a:pt x="188" y="36"/>
                    </a:lnTo>
                    <a:lnTo>
                      <a:pt x="224" y="45"/>
                    </a:lnTo>
                    <a:lnTo>
                      <a:pt x="240" y="64"/>
                    </a:lnTo>
                    <a:lnTo>
                      <a:pt x="256" y="87"/>
                    </a:lnTo>
                    <a:lnTo>
                      <a:pt x="267" y="73"/>
                    </a:lnTo>
                    <a:lnTo>
                      <a:pt x="295" y="93"/>
                    </a:lnTo>
                    <a:lnTo>
                      <a:pt x="298" y="113"/>
                    </a:lnTo>
                    <a:lnTo>
                      <a:pt x="333" y="119"/>
                    </a:lnTo>
                    <a:lnTo>
                      <a:pt x="348" y="131"/>
                    </a:lnTo>
                    <a:lnTo>
                      <a:pt x="323" y="142"/>
                    </a:lnTo>
                    <a:lnTo>
                      <a:pt x="359" y="150"/>
                    </a:lnTo>
                    <a:lnTo>
                      <a:pt x="331" y="173"/>
                    </a:lnTo>
                    <a:lnTo>
                      <a:pt x="366" y="194"/>
                    </a:lnTo>
                    <a:lnTo>
                      <a:pt x="383" y="189"/>
                    </a:lnTo>
                    <a:lnTo>
                      <a:pt x="436" y="232"/>
                    </a:lnTo>
                    <a:lnTo>
                      <a:pt x="405" y="260"/>
                    </a:lnTo>
                    <a:lnTo>
                      <a:pt x="403" y="283"/>
                    </a:lnTo>
                    <a:lnTo>
                      <a:pt x="354" y="235"/>
                    </a:lnTo>
                    <a:lnTo>
                      <a:pt x="334" y="240"/>
                    </a:lnTo>
                    <a:lnTo>
                      <a:pt x="357" y="287"/>
                    </a:lnTo>
                    <a:lnTo>
                      <a:pt x="383" y="294"/>
                    </a:lnTo>
                    <a:lnTo>
                      <a:pt x="383" y="354"/>
                    </a:lnTo>
                    <a:lnTo>
                      <a:pt x="322" y="320"/>
                    </a:lnTo>
                    <a:lnTo>
                      <a:pt x="366" y="371"/>
                    </a:lnTo>
                    <a:lnTo>
                      <a:pt x="286" y="339"/>
                    </a:lnTo>
                    <a:lnTo>
                      <a:pt x="235" y="297"/>
                    </a:lnTo>
                    <a:lnTo>
                      <a:pt x="202" y="305"/>
                    </a:lnTo>
                    <a:lnTo>
                      <a:pt x="193" y="268"/>
                    </a:lnTo>
                    <a:lnTo>
                      <a:pt x="250" y="268"/>
                    </a:lnTo>
                    <a:lnTo>
                      <a:pt x="238" y="246"/>
                    </a:lnTo>
                    <a:lnTo>
                      <a:pt x="270" y="213"/>
                    </a:lnTo>
                    <a:lnTo>
                      <a:pt x="247" y="171"/>
                    </a:lnTo>
                    <a:lnTo>
                      <a:pt x="203" y="172"/>
                    </a:lnTo>
                    <a:lnTo>
                      <a:pt x="202" y="160"/>
                    </a:lnTo>
                    <a:lnTo>
                      <a:pt x="217" y="150"/>
                    </a:lnTo>
                    <a:lnTo>
                      <a:pt x="190" y="134"/>
                    </a:lnTo>
                    <a:lnTo>
                      <a:pt x="165" y="115"/>
                    </a:lnTo>
                    <a:lnTo>
                      <a:pt x="171" y="132"/>
                    </a:lnTo>
                    <a:lnTo>
                      <a:pt x="139" y="136"/>
                    </a:lnTo>
                    <a:lnTo>
                      <a:pt x="27" y="119"/>
                    </a:lnTo>
                    <a:lnTo>
                      <a:pt x="8" y="92"/>
                    </a:lnTo>
                    <a:lnTo>
                      <a:pt x="43" y="95"/>
                    </a:lnTo>
                    <a:lnTo>
                      <a:pt x="0" y="82"/>
                    </a:lnTo>
                  </a:path>
                </a:pathLst>
              </a:custGeom>
              <a:gradFill rotWithShape="1">
                <a:gsLst>
                  <a:gs pos="0">
                    <a:srgbClr val="00CC99"/>
                  </a:gs>
                  <a:gs pos="50000">
                    <a:srgbClr val="00CC99">
                      <a:gamma/>
                      <a:tint val="23529"/>
                      <a:invGamma/>
                    </a:srgbClr>
                  </a:gs>
                  <a:gs pos="100000">
                    <a:srgbClr val="00CC99"/>
                  </a:gs>
                </a:gsLst>
                <a:lin ang="5400000" scaled="1"/>
              </a:gradFill>
              <a:ln>
                <a:noFill/>
              </a:ln>
              <a:effectLst>
                <a:prstShdw prst="shdw17" dist="17961" dir="2700000">
                  <a:srgbClr val="00CC99">
                    <a:gamma/>
                    <a:shade val="60000"/>
                    <a:invGamma/>
                  </a:srgbClr>
                </a:prstShdw>
              </a:effectLst>
              <a:extLst>
                <a:ext uri="{91240B29-F687-4f45-9708-019B960494DF}">
                  <a14:hiddenLine xmlns:a14="http://schemas.microsoft.com/office/drawing/2010/main" xmlns="" w="12700" cap="rnd" cmpd="sng">
                    <a:solidFill>
                      <a:schemeClr val="tx1"/>
                    </a:solidFill>
                    <a:prstDash val="solid"/>
                    <a:round/>
                    <a:headEnd/>
                    <a:tailEnd/>
                  </a14:hiddenLine>
                </a:ext>
              </a:extLst>
            </p:spPr>
            <p:txBody>
              <a:bodyPr/>
              <a:lstStyle/>
              <a:p>
                <a:endParaRPr lang="ja-JP" altLang="en-US"/>
              </a:p>
            </p:txBody>
          </p:sp>
        </p:grpSp>
      </p:grpSp>
      <p:sp>
        <p:nvSpPr>
          <p:cNvPr id="466997" name="Rectangle 53"/>
          <p:cNvSpPr>
            <a:spLocks noChangeArrowheads="1"/>
          </p:cNvSpPr>
          <p:nvPr/>
        </p:nvSpPr>
        <p:spPr bwMode="auto">
          <a:xfrm>
            <a:off x="989013" y="2603500"/>
            <a:ext cx="2000250" cy="274638"/>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marL="95250" indent="-95250" defTabSz="762000">
              <a:buFontTx/>
              <a:buChar char="•"/>
            </a:pPr>
            <a:r>
              <a:rPr lang="pt-BR" altLang="ja-JP" b="1" i="1">
                <a:solidFill>
                  <a:srgbClr val="000000"/>
                </a:solidFill>
              </a:rPr>
              <a:t>América do Norte</a:t>
            </a:r>
            <a:endParaRPr lang="pt-BR" b="1" i="1">
              <a:solidFill>
                <a:srgbClr val="000000"/>
              </a:solidFill>
            </a:endParaRPr>
          </a:p>
        </p:txBody>
      </p:sp>
      <p:sp>
        <p:nvSpPr>
          <p:cNvPr id="466998" name="Rectangle 54"/>
          <p:cNvSpPr>
            <a:spLocks noChangeArrowheads="1"/>
          </p:cNvSpPr>
          <p:nvPr/>
        </p:nvSpPr>
        <p:spPr bwMode="auto">
          <a:xfrm>
            <a:off x="4716463" y="2243138"/>
            <a:ext cx="882650" cy="274637"/>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marL="95250" indent="-95250" defTabSz="762000">
              <a:buFontTx/>
              <a:buChar char="•"/>
            </a:pPr>
            <a:r>
              <a:rPr lang="pt-BR" altLang="ja-JP" b="1" i="1">
                <a:solidFill>
                  <a:srgbClr val="000000"/>
                </a:solidFill>
              </a:rPr>
              <a:t>Europa</a:t>
            </a:r>
            <a:endParaRPr lang="pt-BR" b="1" i="1">
              <a:solidFill>
                <a:srgbClr val="000000"/>
              </a:solidFill>
            </a:endParaRPr>
          </a:p>
        </p:txBody>
      </p:sp>
      <p:sp>
        <p:nvSpPr>
          <p:cNvPr id="466999" name="Rectangle 55"/>
          <p:cNvSpPr>
            <a:spLocks noChangeArrowheads="1"/>
          </p:cNvSpPr>
          <p:nvPr/>
        </p:nvSpPr>
        <p:spPr bwMode="auto">
          <a:xfrm>
            <a:off x="7164388" y="2503488"/>
            <a:ext cx="755650" cy="549275"/>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marL="95250" indent="-95250" defTabSz="762000">
              <a:buFontTx/>
              <a:buChar char="•"/>
            </a:pPr>
            <a:r>
              <a:rPr lang="pt-BR" altLang="ja-JP" b="1" i="1"/>
              <a:t>Japão</a:t>
            </a:r>
          </a:p>
          <a:p>
            <a:pPr marL="95250" indent="-95250" defTabSz="762000">
              <a:buFontTx/>
              <a:buChar char="•"/>
            </a:pPr>
            <a:r>
              <a:rPr lang="pt-BR" altLang="ja-JP" b="1" i="1"/>
              <a:t>Ásia</a:t>
            </a:r>
            <a:endParaRPr lang="pt-BR" b="1" i="1"/>
          </a:p>
        </p:txBody>
      </p:sp>
      <p:cxnSp>
        <p:nvCxnSpPr>
          <p:cNvPr id="467000" name="AutoShape 56"/>
          <p:cNvCxnSpPr>
            <a:cxnSpLocks noChangeShapeType="1"/>
            <a:stCxn id="466999" idx="2"/>
            <a:endCxn id="467003" idx="5"/>
          </p:cNvCxnSpPr>
          <p:nvPr/>
        </p:nvCxnSpPr>
        <p:spPr bwMode="auto">
          <a:xfrm rot="5400000">
            <a:off x="4218781" y="1732757"/>
            <a:ext cx="2003425" cy="4643438"/>
          </a:xfrm>
          <a:prstGeom prst="curvedConnector3">
            <a:avLst>
              <a:gd name="adj1" fmla="val 112597"/>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7001" name="AutoShape 57"/>
          <p:cNvCxnSpPr>
            <a:cxnSpLocks noChangeShapeType="1"/>
            <a:stCxn id="467020" idx="4"/>
            <a:endCxn id="467003" idx="2"/>
          </p:cNvCxnSpPr>
          <p:nvPr/>
        </p:nvCxnSpPr>
        <p:spPr bwMode="auto">
          <a:xfrm rot="16200000" flipH="1">
            <a:off x="2403475" y="4632325"/>
            <a:ext cx="666750" cy="69850"/>
          </a:xfrm>
          <a:prstGeom prst="curvedConnector2">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7002" name="AutoShape 58"/>
          <p:cNvCxnSpPr>
            <a:cxnSpLocks noChangeShapeType="1"/>
            <a:stCxn id="466997" idx="2"/>
            <a:endCxn id="467003" idx="2"/>
          </p:cNvCxnSpPr>
          <p:nvPr/>
        </p:nvCxnSpPr>
        <p:spPr bwMode="auto">
          <a:xfrm rot="16200000" flipH="1">
            <a:off x="1319213" y="3548063"/>
            <a:ext cx="2122487" cy="782637"/>
          </a:xfrm>
          <a:prstGeom prst="curvedConnector2">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7003" name="Oval 59"/>
          <p:cNvSpPr>
            <a:spLocks noChangeArrowheads="1"/>
          </p:cNvSpPr>
          <p:nvPr/>
        </p:nvSpPr>
        <p:spPr bwMode="auto">
          <a:xfrm>
            <a:off x="2771775" y="4919663"/>
            <a:ext cx="149225" cy="160337"/>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ja-JP" altLang="en-US"/>
          </a:p>
        </p:txBody>
      </p:sp>
      <p:cxnSp>
        <p:nvCxnSpPr>
          <p:cNvPr id="467004" name="AutoShape 60"/>
          <p:cNvCxnSpPr>
            <a:cxnSpLocks noChangeShapeType="1"/>
            <a:stCxn id="466998" idx="2"/>
            <a:endCxn id="467003" idx="6"/>
          </p:cNvCxnSpPr>
          <p:nvPr/>
        </p:nvCxnSpPr>
        <p:spPr bwMode="auto">
          <a:xfrm rot="5400000">
            <a:off x="2797969" y="2640806"/>
            <a:ext cx="2482850" cy="2236788"/>
          </a:xfrm>
          <a:prstGeom prst="curvedConnector2">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7005" name="Rectangle 61"/>
          <p:cNvSpPr>
            <a:spLocks noChangeArrowheads="1"/>
          </p:cNvSpPr>
          <p:nvPr/>
        </p:nvSpPr>
        <p:spPr bwMode="auto">
          <a:xfrm>
            <a:off x="6005513" y="4835525"/>
            <a:ext cx="914400" cy="488950"/>
          </a:xfrm>
          <a:prstGeom prst="rect">
            <a:avLst/>
          </a:prstGeom>
          <a:solidFill>
            <a:srgbClr val="FFFFFF">
              <a:alpha val="50000"/>
            </a:srgbClr>
          </a:solidFill>
          <a:ln>
            <a:noFill/>
          </a:ln>
          <a:effectLst/>
          <a:extLst>
            <a:ext uri="{91240B29-F687-4f45-9708-019B960494DF}">
              <a14:hiddenLine xmlns:a14="http://schemas.microsoft.com/office/drawing/2010/main" xmlns="" w="12700">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altLang="ja-JP" sz="1600" b="1" i="1">
                <a:solidFill>
                  <a:srgbClr val="0000FF"/>
                </a:solidFill>
              </a:rPr>
              <a:t>60 dias</a:t>
            </a:r>
          </a:p>
          <a:p>
            <a:pPr defTabSz="762000"/>
            <a:r>
              <a:rPr lang="pt-BR" altLang="ja-JP" sz="1600" b="1" i="1">
                <a:solidFill>
                  <a:srgbClr val="0000FF"/>
                </a:solidFill>
              </a:rPr>
              <a:t>20,000km</a:t>
            </a:r>
            <a:endParaRPr lang="pt-BR" sz="1600" b="1" i="1">
              <a:solidFill>
                <a:srgbClr val="0000FF"/>
              </a:solidFill>
            </a:endParaRPr>
          </a:p>
        </p:txBody>
      </p:sp>
      <p:sp>
        <p:nvSpPr>
          <p:cNvPr id="467006" name="Rectangle 62"/>
          <p:cNvSpPr>
            <a:spLocks noChangeArrowheads="1"/>
          </p:cNvSpPr>
          <p:nvPr/>
        </p:nvSpPr>
        <p:spPr bwMode="auto">
          <a:xfrm>
            <a:off x="4491038" y="3279775"/>
            <a:ext cx="914400" cy="488950"/>
          </a:xfrm>
          <a:prstGeom prst="rect">
            <a:avLst/>
          </a:prstGeom>
          <a:solidFill>
            <a:srgbClr val="FFFFFF">
              <a:alpha val="50000"/>
            </a:srgbClr>
          </a:solidFill>
          <a:ln>
            <a:noFill/>
          </a:ln>
          <a:effectLst/>
          <a:extLst>
            <a:ext uri="{91240B29-F687-4f45-9708-019B960494DF}">
              <a14:hiddenLine xmlns:a14="http://schemas.microsoft.com/office/drawing/2010/main" xmlns="" w="12700">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altLang="ja-JP" sz="1600" b="1" i="1">
                <a:solidFill>
                  <a:srgbClr val="0000FF"/>
                </a:solidFill>
              </a:rPr>
              <a:t>30 dias</a:t>
            </a:r>
          </a:p>
          <a:p>
            <a:pPr defTabSz="762000"/>
            <a:r>
              <a:rPr lang="pt-BR" altLang="ja-JP" sz="1600" b="1" i="1">
                <a:solidFill>
                  <a:srgbClr val="0000FF"/>
                </a:solidFill>
              </a:rPr>
              <a:t>10,000km</a:t>
            </a:r>
            <a:endParaRPr lang="pt-BR" sz="1600" b="1" i="1">
              <a:solidFill>
                <a:srgbClr val="0000FF"/>
              </a:solidFill>
            </a:endParaRPr>
          </a:p>
        </p:txBody>
      </p:sp>
      <p:sp>
        <p:nvSpPr>
          <p:cNvPr id="467007" name="Rectangle 63"/>
          <p:cNvSpPr>
            <a:spLocks noChangeArrowheads="1"/>
          </p:cNvSpPr>
          <p:nvPr/>
        </p:nvSpPr>
        <p:spPr bwMode="auto">
          <a:xfrm>
            <a:off x="1970088" y="3214688"/>
            <a:ext cx="801687" cy="488950"/>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altLang="ja-JP" sz="1600" b="1" i="1">
                <a:solidFill>
                  <a:srgbClr val="0000FF"/>
                </a:solidFill>
              </a:rPr>
              <a:t>25 dias</a:t>
            </a:r>
          </a:p>
          <a:p>
            <a:pPr defTabSz="762000"/>
            <a:r>
              <a:rPr lang="pt-BR" altLang="ja-JP" sz="1600" b="1" i="1">
                <a:solidFill>
                  <a:srgbClr val="0000FF"/>
                </a:solidFill>
              </a:rPr>
              <a:t>8,000km</a:t>
            </a:r>
            <a:endParaRPr lang="pt-BR" sz="1600" b="1" i="1">
              <a:solidFill>
                <a:srgbClr val="0000FF"/>
              </a:solidFill>
            </a:endParaRPr>
          </a:p>
        </p:txBody>
      </p:sp>
      <p:sp>
        <p:nvSpPr>
          <p:cNvPr id="467008" name="Rectangle 64"/>
          <p:cNvSpPr>
            <a:spLocks noChangeArrowheads="1"/>
          </p:cNvSpPr>
          <p:nvPr/>
        </p:nvSpPr>
        <p:spPr bwMode="auto">
          <a:xfrm>
            <a:off x="2833688" y="4360863"/>
            <a:ext cx="801687" cy="488950"/>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altLang="ja-JP" sz="1600" b="1" i="1">
                <a:solidFill>
                  <a:srgbClr val="0000FF"/>
                </a:solidFill>
              </a:rPr>
              <a:t>15 dias</a:t>
            </a:r>
          </a:p>
          <a:p>
            <a:pPr defTabSz="762000"/>
            <a:r>
              <a:rPr lang="pt-BR" altLang="ja-JP" sz="1600" b="1" i="1">
                <a:solidFill>
                  <a:srgbClr val="0000FF"/>
                </a:solidFill>
              </a:rPr>
              <a:t>3,300km</a:t>
            </a:r>
            <a:endParaRPr lang="pt-BR" sz="1600" b="1" i="1">
              <a:solidFill>
                <a:srgbClr val="0000FF"/>
              </a:solidFill>
            </a:endParaRPr>
          </a:p>
        </p:txBody>
      </p:sp>
      <p:sp>
        <p:nvSpPr>
          <p:cNvPr id="467009" name="Rectangle 65"/>
          <p:cNvSpPr>
            <a:spLocks noChangeArrowheads="1"/>
          </p:cNvSpPr>
          <p:nvPr/>
        </p:nvSpPr>
        <p:spPr bwMode="auto">
          <a:xfrm>
            <a:off x="2784475" y="3971925"/>
            <a:ext cx="946150" cy="274638"/>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marL="95250" indent="-95250" defTabSz="762000">
              <a:buFontTx/>
              <a:buChar char="•"/>
            </a:pPr>
            <a:r>
              <a:rPr lang="pt-BR" altLang="ja-JP" b="1" i="1">
                <a:solidFill>
                  <a:srgbClr val="FF0000"/>
                </a:solidFill>
              </a:rPr>
              <a:t>Manaus</a:t>
            </a:r>
            <a:endParaRPr lang="pt-BR" b="1" i="1">
              <a:solidFill>
                <a:srgbClr val="FF0000"/>
              </a:solidFill>
            </a:endParaRPr>
          </a:p>
        </p:txBody>
      </p:sp>
      <p:sp>
        <p:nvSpPr>
          <p:cNvPr id="467010" name="Rectangle 66"/>
          <p:cNvSpPr>
            <a:spLocks noChangeArrowheads="1"/>
          </p:cNvSpPr>
          <p:nvPr/>
        </p:nvSpPr>
        <p:spPr bwMode="auto">
          <a:xfrm>
            <a:off x="1622425" y="4951413"/>
            <a:ext cx="933450" cy="549275"/>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marL="95250" indent="-95250" defTabSz="762000">
              <a:buFontTx/>
              <a:buChar char="•"/>
            </a:pPr>
            <a:r>
              <a:rPr lang="pt-BR" altLang="ja-JP" b="1" i="1">
                <a:solidFill>
                  <a:srgbClr val="FF0000"/>
                </a:solidFill>
              </a:rPr>
              <a:t>S.Paulo</a:t>
            </a:r>
          </a:p>
          <a:p>
            <a:pPr marL="95250" indent="-95250" defTabSz="762000">
              <a:buFontTx/>
              <a:buChar char="•"/>
            </a:pPr>
            <a:r>
              <a:rPr lang="pt-BR" altLang="ja-JP" b="1" i="1">
                <a:solidFill>
                  <a:srgbClr val="FF0000"/>
                </a:solidFill>
              </a:rPr>
              <a:t>Sul</a:t>
            </a:r>
            <a:endParaRPr lang="pt-BR" b="1" i="1">
              <a:solidFill>
                <a:srgbClr val="FF0000"/>
              </a:solidFill>
            </a:endParaRPr>
          </a:p>
        </p:txBody>
      </p:sp>
      <p:cxnSp>
        <p:nvCxnSpPr>
          <p:cNvPr id="467011" name="AutoShape 67"/>
          <p:cNvCxnSpPr>
            <a:cxnSpLocks noChangeShapeType="1"/>
            <a:stCxn id="467013" idx="1"/>
            <a:endCxn id="467003" idx="4"/>
          </p:cNvCxnSpPr>
          <p:nvPr/>
        </p:nvCxnSpPr>
        <p:spPr bwMode="auto">
          <a:xfrm rot="10800000">
            <a:off x="2846388" y="5080000"/>
            <a:ext cx="430212" cy="373063"/>
          </a:xfrm>
          <a:prstGeom prst="curvedConnector2">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7012" name="Rectangle 68"/>
          <p:cNvSpPr>
            <a:spLocks noChangeArrowheads="1"/>
          </p:cNvSpPr>
          <p:nvPr/>
        </p:nvSpPr>
        <p:spPr bwMode="auto">
          <a:xfrm>
            <a:off x="2627313" y="5295900"/>
            <a:ext cx="519112" cy="244475"/>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altLang="ja-JP" sz="1600" b="1" i="1">
                <a:solidFill>
                  <a:srgbClr val="0000FF"/>
                </a:solidFill>
              </a:rPr>
              <a:t>20km</a:t>
            </a:r>
            <a:endParaRPr lang="pt-BR" sz="1600" b="1" i="1">
              <a:solidFill>
                <a:srgbClr val="0000FF"/>
              </a:solidFill>
            </a:endParaRPr>
          </a:p>
        </p:txBody>
      </p:sp>
      <p:sp>
        <p:nvSpPr>
          <p:cNvPr id="467013" name="Rectangle 69"/>
          <p:cNvSpPr>
            <a:spLocks noChangeArrowheads="1"/>
          </p:cNvSpPr>
          <p:nvPr/>
        </p:nvSpPr>
        <p:spPr bwMode="auto">
          <a:xfrm>
            <a:off x="3276600" y="5314950"/>
            <a:ext cx="933450" cy="274638"/>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marL="95250" indent="-95250" defTabSz="762000">
              <a:buFontTx/>
              <a:buChar char="•"/>
            </a:pPr>
            <a:r>
              <a:rPr lang="pt-BR" altLang="ja-JP" b="1" i="1"/>
              <a:t>S.Paulo</a:t>
            </a:r>
            <a:endParaRPr lang="pt-BR" b="1" i="1"/>
          </a:p>
        </p:txBody>
      </p:sp>
      <p:cxnSp>
        <p:nvCxnSpPr>
          <p:cNvPr id="467014" name="AutoShape 70"/>
          <p:cNvCxnSpPr>
            <a:cxnSpLocks noChangeShapeType="1"/>
            <a:stCxn id="466999" idx="2"/>
          </p:cNvCxnSpPr>
          <p:nvPr/>
        </p:nvCxnSpPr>
        <p:spPr bwMode="auto">
          <a:xfrm rot="5400000">
            <a:off x="4522788" y="1308100"/>
            <a:ext cx="1274762" cy="4764088"/>
          </a:xfrm>
          <a:prstGeom prst="curvedConnector2">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7015" name="AutoShape 71"/>
          <p:cNvCxnSpPr>
            <a:cxnSpLocks noChangeShapeType="1"/>
            <a:stCxn id="466997" idx="2"/>
            <a:endCxn id="467020" idx="2"/>
          </p:cNvCxnSpPr>
          <p:nvPr/>
        </p:nvCxnSpPr>
        <p:spPr bwMode="auto">
          <a:xfrm rot="16200000" flipH="1">
            <a:off x="1620045" y="3247231"/>
            <a:ext cx="1376362" cy="638175"/>
          </a:xfrm>
          <a:prstGeom prst="curvedConnector2">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7016" name="AutoShape 72"/>
          <p:cNvCxnSpPr>
            <a:cxnSpLocks noChangeShapeType="1"/>
            <a:stCxn id="466998" idx="1"/>
            <a:endCxn id="467020" idx="0"/>
          </p:cNvCxnSpPr>
          <p:nvPr/>
        </p:nvCxnSpPr>
        <p:spPr bwMode="auto">
          <a:xfrm rot="10800000" flipV="1">
            <a:off x="2701925" y="2381250"/>
            <a:ext cx="2014538" cy="1792288"/>
          </a:xfrm>
          <a:prstGeom prst="curvedConnector2">
            <a:avLst/>
          </a:prstGeom>
          <a:noFill/>
          <a:ln w="12700">
            <a:solidFill>
              <a:srgbClr val="0000FF"/>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7017" name="Rectangle 73"/>
          <p:cNvSpPr>
            <a:spLocks noChangeArrowheads="1"/>
          </p:cNvSpPr>
          <p:nvPr/>
        </p:nvSpPr>
        <p:spPr bwMode="auto">
          <a:xfrm>
            <a:off x="5435600" y="3784600"/>
            <a:ext cx="914400" cy="488950"/>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sz="1600" b="1" i="1">
                <a:solidFill>
                  <a:srgbClr val="0000FF"/>
                </a:solidFill>
              </a:rPr>
              <a:t>60 dias</a:t>
            </a:r>
            <a:endParaRPr lang="pt-BR" altLang="ja-JP" sz="1600" b="1" i="1">
              <a:solidFill>
                <a:srgbClr val="0000FF"/>
              </a:solidFill>
            </a:endParaRPr>
          </a:p>
          <a:p>
            <a:pPr defTabSz="762000"/>
            <a:r>
              <a:rPr lang="pt-BR" altLang="ja-JP" sz="1600" b="1" i="1">
                <a:solidFill>
                  <a:srgbClr val="0000FF"/>
                </a:solidFill>
              </a:rPr>
              <a:t>20,000km</a:t>
            </a:r>
            <a:endParaRPr lang="pt-BR" sz="1600" b="1" i="1">
              <a:solidFill>
                <a:srgbClr val="0000FF"/>
              </a:solidFill>
            </a:endParaRPr>
          </a:p>
        </p:txBody>
      </p:sp>
      <p:sp>
        <p:nvSpPr>
          <p:cNvPr id="467018" name="Rectangle 74"/>
          <p:cNvSpPr>
            <a:spLocks noChangeArrowheads="1"/>
          </p:cNvSpPr>
          <p:nvPr/>
        </p:nvSpPr>
        <p:spPr bwMode="auto">
          <a:xfrm>
            <a:off x="3122613" y="2697163"/>
            <a:ext cx="801687" cy="488950"/>
          </a:xfrm>
          <a:prstGeom prst="rect">
            <a:avLst/>
          </a:prstGeom>
          <a:solidFill>
            <a:srgbClr val="FFFFFF">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sz="1600" b="1" i="1">
                <a:solidFill>
                  <a:srgbClr val="0000FF"/>
                </a:solidFill>
              </a:rPr>
              <a:t>40 dias</a:t>
            </a:r>
            <a:endParaRPr lang="pt-BR" altLang="ja-JP" sz="1600" b="1" i="1">
              <a:solidFill>
                <a:srgbClr val="0000FF"/>
              </a:solidFill>
            </a:endParaRPr>
          </a:p>
          <a:p>
            <a:pPr defTabSz="762000"/>
            <a:r>
              <a:rPr lang="pt-BR" altLang="ja-JP" sz="1600" b="1" i="1">
                <a:solidFill>
                  <a:srgbClr val="0000FF"/>
                </a:solidFill>
              </a:rPr>
              <a:t>8,000km</a:t>
            </a:r>
            <a:endParaRPr lang="pt-BR" sz="1600" b="1" i="1">
              <a:solidFill>
                <a:srgbClr val="0000FF"/>
              </a:solidFill>
            </a:endParaRPr>
          </a:p>
        </p:txBody>
      </p:sp>
      <p:sp>
        <p:nvSpPr>
          <p:cNvPr id="467019" name="Rectangle 75"/>
          <p:cNvSpPr>
            <a:spLocks noChangeArrowheads="1"/>
          </p:cNvSpPr>
          <p:nvPr/>
        </p:nvSpPr>
        <p:spPr bwMode="auto">
          <a:xfrm>
            <a:off x="1354138" y="4000500"/>
            <a:ext cx="914400" cy="488950"/>
          </a:xfrm>
          <a:prstGeom prst="rect">
            <a:avLst/>
          </a:prstGeom>
          <a:solidFill>
            <a:srgbClr val="FFFFFF">
              <a:alpha val="50000"/>
            </a:srgbClr>
          </a:solidFill>
          <a:ln>
            <a:noFill/>
          </a:ln>
          <a:effectLst/>
          <a:extLst>
            <a:ext uri="{91240B29-F687-4f45-9708-019B960494DF}">
              <a14:hiddenLine xmlns:a14="http://schemas.microsoft.com/office/drawing/2010/main" xmlns="" w="12700">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762000"/>
            <a:r>
              <a:rPr lang="pt-BR" sz="1600" b="1" i="1">
                <a:solidFill>
                  <a:srgbClr val="0000FF"/>
                </a:solidFill>
              </a:rPr>
              <a:t>25 dias</a:t>
            </a:r>
            <a:endParaRPr lang="pt-BR" altLang="ja-JP" sz="1600" b="1" i="1">
              <a:solidFill>
                <a:srgbClr val="0000FF"/>
              </a:solidFill>
            </a:endParaRPr>
          </a:p>
          <a:p>
            <a:pPr defTabSz="762000"/>
            <a:r>
              <a:rPr lang="pt-BR" altLang="ja-JP" sz="1600" b="1" i="1">
                <a:solidFill>
                  <a:srgbClr val="0000FF"/>
                </a:solidFill>
              </a:rPr>
              <a:t>10,000km</a:t>
            </a:r>
            <a:endParaRPr lang="pt-BR" sz="1600" b="1" i="1">
              <a:solidFill>
                <a:srgbClr val="0000FF"/>
              </a:solidFill>
            </a:endParaRPr>
          </a:p>
        </p:txBody>
      </p:sp>
      <p:sp>
        <p:nvSpPr>
          <p:cNvPr id="467020" name="Oval 76"/>
          <p:cNvSpPr>
            <a:spLocks noChangeArrowheads="1"/>
          </p:cNvSpPr>
          <p:nvPr/>
        </p:nvSpPr>
        <p:spPr bwMode="auto">
          <a:xfrm>
            <a:off x="2627313" y="4173538"/>
            <a:ext cx="149225" cy="160337"/>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ja-JP" altLang="en-US"/>
          </a:p>
        </p:txBody>
      </p:sp>
      <p:sp>
        <p:nvSpPr>
          <p:cNvPr id="467021" name="AutoShape 77"/>
          <p:cNvSpPr>
            <a:spLocks noChangeArrowheads="1"/>
          </p:cNvSpPr>
          <p:nvPr/>
        </p:nvSpPr>
        <p:spPr bwMode="auto">
          <a:xfrm>
            <a:off x="989013" y="5976623"/>
            <a:ext cx="7564873" cy="430614"/>
          </a:xfrm>
          <a:prstGeom prst="roundRect">
            <a:avLst>
              <a:gd name="adj" fmla="val 25681"/>
            </a:avLst>
          </a:prstGeom>
          <a:solidFill>
            <a:srgbClr val="FFFF99"/>
          </a:solidFill>
          <a:ln>
            <a:noFill/>
          </a:ln>
          <a:effectLst>
            <a:prstShdw prst="shdw17" dist="17961" dir="2700000">
              <a:srgbClr val="FFFF99">
                <a:gamma/>
                <a:shade val="60000"/>
                <a:invGamma/>
                <a:alpha val="74998"/>
              </a:srgbClr>
            </a:prstShdw>
          </a:effectLst>
          <a:extLst>
            <a:ext uri="{91240B29-F687-4f45-9708-019B960494DF}">
              <a14:hiddenLine xmlns:a14="http://schemas.microsoft.com/office/drawing/2010/main" xmlns="" w="12700">
                <a:solidFill>
                  <a:schemeClr val="tx1"/>
                </a:solidFill>
                <a:round/>
                <a:headEnd/>
                <a:tailEnd/>
              </a14:hiddenLine>
            </a:ext>
          </a:extLst>
        </p:spPr>
        <p:txBody>
          <a:bodyPr wrap="square" lIns="90488" tIns="44450" rIns="90488" bIns="44450">
            <a:spAutoFit/>
          </a:bodyPr>
          <a:lstStyle/>
          <a:p>
            <a:pPr defTabSz="762000"/>
            <a:r>
              <a:rPr lang="ja-JP" altLang="en-US" b="1" dirty="0" smtClean="0">
                <a:solidFill>
                  <a:srgbClr val="FF0000"/>
                </a:solidFill>
              </a:rPr>
              <a:t>大半の部品・材料、テクノロジー製品は海外でしか調達ができず輸入に依存。</a:t>
            </a:r>
            <a:endParaRPr lang="pt-BR" b="1" dirty="0">
              <a:solidFill>
                <a:srgbClr val="FF0000"/>
              </a:solidFill>
            </a:endParaRPr>
          </a:p>
        </p:txBody>
      </p:sp>
      <p:pic>
        <p:nvPicPr>
          <p:cNvPr id="7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13" y="167199"/>
            <a:ext cx="1720033" cy="1395208"/>
          </a:xfrm>
          <a:prstGeom prst="rect">
            <a:avLst/>
          </a:prstGeom>
        </p:spPr>
      </p:pic>
    </p:spTree>
    <p:extLst>
      <p:ext uri="{BB962C8B-B14F-4D97-AF65-F5344CB8AC3E}">
        <p14:creationId xmlns:p14="http://schemas.microsoft.com/office/powerpoint/2010/main" val="1356891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860" name="Object 4"/>
          <p:cNvGraphicFramePr>
            <a:graphicFrameLocks noGrp="1" noChangeAspect="1"/>
          </p:cNvGraphicFramePr>
          <p:nvPr>
            <p:ph type="chart" idx="1"/>
            <p:extLst>
              <p:ext uri="{D42A27DB-BD31-4B8C-83A1-F6EECF244321}">
                <p14:modId xmlns:p14="http://schemas.microsoft.com/office/powerpoint/2010/main" val="4165777235"/>
              </p:ext>
            </p:extLst>
          </p:nvPr>
        </p:nvGraphicFramePr>
        <p:xfrm>
          <a:off x="530403" y="2342431"/>
          <a:ext cx="8162925" cy="3082925"/>
        </p:xfrm>
        <a:graphic>
          <a:graphicData uri="http://schemas.openxmlformats.org/presentationml/2006/ole">
            <mc:AlternateContent xmlns:mc="http://schemas.openxmlformats.org/markup-compatibility/2006">
              <mc:Choice xmlns:v="urn:schemas-microsoft-com:vml" Requires="v">
                <p:oleObj spid="_x0000_s22545" name="グラフ" r:id="rId3" imgW="9458249" imgH="3571951" progId="MSGraph.Chart.8">
                  <p:embed followColorScheme="full"/>
                </p:oleObj>
              </mc:Choice>
              <mc:Fallback>
                <p:oleObj name="グラフ" r:id="rId3" imgW="9458249" imgH="3571951"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03" y="2342431"/>
                        <a:ext cx="8162925" cy="3082925"/>
                      </a:xfrm>
                      <a:prstGeom prst="rect">
                        <a:avLst/>
                      </a:prstGeom>
                    </p:spPr>
                  </p:pic>
                </p:oleObj>
              </mc:Fallback>
            </mc:AlternateContent>
          </a:graphicData>
        </a:graphic>
      </p:graphicFrame>
      <p:sp>
        <p:nvSpPr>
          <p:cNvPr id="377863" name="Text Box 7"/>
          <p:cNvSpPr txBox="1">
            <a:spLocks noChangeArrowheads="1"/>
          </p:cNvSpPr>
          <p:nvPr/>
        </p:nvSpPr>
        <p:spPr bwMode="auto">
          <a:xfrm>
            <a:off x="1060628" y="1442835"/>
            <a:ext cx="2944812" cy="646331"/>
          </a:xfrm>
          <a:prstGeom prst="rect">
            <a:avLst/>
          </a:prstGeom>
          <a:solidFill>
            <a:schemeClr val="bg1"/>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p>
            <a:pPr eaLnBrk="0" hangingPunct="0"/>
            <a:r>
              <a:rPr lang="ja-JP" altLang="en-US" b="1" dirty="0" smtClean="0">
                <a:solidFill>
                  <a:srgbClr val="000000"/>
                </a:solidFill>
              </a:rPr>
              <a:t>需要の急減時の場合</a:t>
            </a:r>
            <a:endParaRPr lang="en-US" altLang="ja-JP" b="1" dirty="0" smtClean="0">
              <a:solidFill>
                <a:srgbClr val="000000"/>
              </a:solidFill>
            </a:endParaRPr>
          </a:p>
          <a:p>
            <a:pPr eaLnBrk="0" hangingPunct="0"/>
            <a:r>
              <a:rPr lang="ja-JP" altLang="en-US" b="1" dirty="0" smtClean="0">
                <a:solidFill>
                  <a:srgbClr val="000000"/>
                </a:solidFill>
              </a:rPr>
              <a:t>直接輸入</a:t>
            </a:r>
            <a:r>
              <a:rPr lang="en-US" altLang="ja-JP" b="1" dirty="0" smtClean="0">
                <a:solidFill>
                  <a:srgbClr val="000000"/>
                </a:solidFill>
              </a:rPr>
              <a:t> </a:t>
            </a:r>
            <a:r>
              <a:rPr lang="en-US" altLang="ja-JP" b="1" dirty="0">
                <a:solidFill>
                  <a:srgbClr val="000000"/>
                </a:solidFill>
              </a:rPr>
              <a:t>(L/T=22wk)</a:t>
            </a:r>
          </a:p>
        </p:txBody>
      </p:sp>
      <p:grpSp>
        <p:nvGrpSpPr>
          <p:cNvPr id="377875" name="Group 19"/>
          <p:cNvGrpSpPr>
            <a:grpSpLocks/>
          </p:cNvGrpSpPr>
          <p:nvPr/>
        </p:nvGrpSpPr>
        <p:grpSpPr bwMode="auto">
          <a:xfrm>
            <a:off x="5211764" y="3576640"/>
            <a:ext cx="3625850" cy="762000"/>
            <a:chOff x="3318" y="2253"/>
            <a:chExt cx="2284" cy="480"/>
          </a:xfrm>
        </p:grpSpPr>
        <p:sp>
          <p:nvSpPr>
            <p:cNvPr id="377869" name="Freeform 13"/>
            <p:cNvSpPr>
              <a:spLocks/>
            </p:cNvSpPr>
            <p:nvPr/>
          </p:nvSpPr>
          <p:spPr bwMode="auto">
            <a:xfrm>
              <a:off x="3318" y="2253"/>
              <a:ext cx="2284" cy="261"/>
            </a:xfrm>
            <a:custGeom>
              <a:avLst/>
              <a:gdLst>
                <a:gd name="T0" fmla="*/ 77 w 2179"/>
                <a:gd name="T1" fmla="*/ 51 h 390"/>
                <a:gd name="T2" fmla="*/ 300 w 2179"/>
                <a:gd name="T3" fmla="*/ 334 h 390"/>
                <a:gd name="T4" fmla="*/ 1876 w 2179"/>
                <a:gd name="T5" fmla="*/ 334 h 390"/>
                <a:gd name="T6" fmla="*/ 2119 w 2179"/>
                <a:gd name="T7" fmla="*/ 0 h 390"/>
              </a:gdLst>
              <a:ahLst/>
              <a:cxnLst>
                <a:cxn ang="0">
                  <a:pos x="T0" y="T1"/>
                </a:cxn>
                <a:cxn ang="0">
                  <a:pos x="T2" y="T3"/>
                </a:cxn>
                <a:cxn ang="0">
                  <a:pos x="T4" y="T5"/>
                </a:cxn>
                <a:cxn ang="0">
                  <a:pos x="T6" y="T7"/>
                </a:cxn>
              </a:cxnLst>
              <a:rect l="0" t="0" r="r" b="b"/>
              <a:pathLst>
                <a:path w="2179" h="390">
                  <a:moveTo>
                    <a:pt x="77" y="51"/>
                  </a:moveTo>
                  <a:cubicBezTo>
                    <a:pt x="114" y="98"/>
                    <a:pt x="0" y="287"/>
                    <a:pt x="300" y="334"/>
                  </a:cubicBezTo>
                  <a:cubicBezTo>
                    <a:pt x="600" y="381"/>
                    <a:pt x="1573" y="390"/>
                    <a:pt x="1876" y="334"/>
                  </a:cubicBezTo>
                  <a:cubicBezTo>
                    <a:pt x="2179" y="278"/>
                    <a:pt x="2068" y="70"/>
                    <a:pt x="2119" y="0"/>
                  </a:cubicBezTo>
                </a:path>
              </a:pathLst>
            </a:custGeom>
            <a:noFill/>
            <a:ln w="57150" cap="flat" cmpd="sng">
              <a:solidFill>
                <a:schemeClr val="accent2"/>
              </a:solidFill>
              <a:prstDash val="solid"/>
              <a:miter lim="800000"/>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lIns="0" tIns="0" rIns="0" bIns="0" anchor="ctr"/>
            <a:lstStyle/>
            <a:p>
              <a:endParaRPr lang="ja-JP" altLang="en-US"/>
            </a:p>
          </p:txBody>
        </p:sp>
        <p:sp>
          <p:nvSpPr>
            <p:cNvPr id="377871" name="Rectangle 15"/>
            <p:cNvSpPr>
              <a:spLocks noChangeArrowheads="1"/>
            </p:cNvSpPr>
            <p:nvPr/>
          </p:nvSpPr>
          <p:spPr bwMode="auto">
            <a:xfrm>
              <a:off x="3861" y="2559"/>
              <a:ext cx="1279" cy="174"/>
            </a:xfrm>
            <a:prstGeom prst="rect">
              <a:avLst/>
            </a:prstGeom>
            <a:noFill/>
            <a:ln>
              <a:noFill/>
            </a:ln>
            <a:effectLst/>
            <a:extLst>
              <a:ext uri="{909E8E84-426E-40dd-AFC4-6F175D3DCCD1}">
                <a14:hiddenFill xmlns:a14="http://schemas.microsoft.com/office/drawing/2010/main" xmlns="">
                  <a:solidFill>
                    <a:schemeClr val="bg1">
                      <a:alpha val="50000"/>
                    </a:schemeClr>
                  </a:solidFill>
                </a14:hiddenFill>
              </a:ext>
              <a:ext uri="{91240B29-F687-4f45-9708-019B960494DF}">
                <a14:hiddenLine xmlns:a14="http://schemas.microsoft.com/office/drawing/2010/main" xmlns="" w="9525">
                  <a:solidFill>
                    <a:srgbClr val="0033CC"/>
                  </a:solidFill>
                  <a:miter lim="800000"/>
                  <a:headEnd type="none" w="sm" len="sm"/>
                  <a:tailEnd type="none" w="sm" len="sm"/>
                </a14:hiddenLine>
              </a:ext>
              <a:ext uri="{AF507438-7753-43e0-B8FC-AC1667EBCBE1}">
                <a14:hiddenEffects xmlns:a14="http://schemas.microsoft.com/office/drawing/2010/main" xmlns="">
                  <a:effectLst>
                    <a:outerShdw blurRad="63500" dist="53882" dir="2700000" algn="ctr" rotWithShape="0">
                      <a:srgbClr val="000000">
                        <a:alpha val="74998"/>
                      </a:srgbClr>
                    </a:outerShdw>
                  </a:effectLst>
                </a14:hiddenEffects>
              </a:ext>
            </a:extLst>
          </p:spPr>
          <p:txBody>
            <a:bodyPr wrap="none" lIns="0" tIns="0" rIns="0" bIns="0" anchor="ctr">
              <a:spAutoFit/>
            </a:bodyPr>
            <a:lstStyle/>
            <a:p>
              <a:pPr eaLnBrk="0" hangingPunct="0"/>
              <a:r>
                <a:rPr lang="ja-JP" altLang="en-US" b="1" dirty="0" smtClean="0"/>
                <a:t>在庫消化までの期間</a:t>
              </a:r>
              <a:endParaRPr lang="en-US" altLang="ja-JP" sz="1800" b="1" dirty="0"/>
            </a:p>
          </p:txBody>
        </p:sp>
      </p:grpSp>
      <p:grpSp>
        <p:nvGrpSpPr>
          <p:cNvPr id="377874" name="Group 18"/>
          <p:cNvGrpSpPr>
            <a:grpSpLocks/>
          </p:cNvGrpSpPr>
          <p:nvPr/>
        </p:nvGrpSpPr>
        <p:grpSpPr bwMode="auto">
          <a:xfrm>
            <a:off x="3165653" y="1629121"/>
            <a:ext cx="5527675" cy="2873375"/>
            <a:chOff x="2083" y="484"/>
            <a:chExt cx="3482" cy="1810"/>
          </a:xfrm>
        </p:grpSpPr>
        <p:sp>
          <p:nvSpPr>
            <p:cNvPr id="377870" name="Rectangle 14"/>
            <p:cNvSpPr>
              <a:spLocks noChangeArrowheads="1"/>
            </p:cNvSpPr>
            <p:nvPr/>
          </p:nvSpPr>
          <p:spPr bwMode="auto">
            <a:xfrm>
              <a:off x="3280" y="1339"/>
              <a:ext cx="646" cy="194"/>
            </a:xfrm>
            <a:prstGeom prst="rect">
              <a:avLst/>
            </a:prstGeom>
            <a:solidFill>
              <a:schemeClr val="bg1">
                <a:alpha val="60001"/>
              </a:schemeClr>
            </a:solidFill>
            <a:ln>
              <a:noFill/>
            </a:ln>
            <a:effectLst/>
            <a:extLst>
              <a:ext uri="{91240B29-F687-4f45-9708-019B960494DF}">
                <a14:hiddenLine xmlns:a14="http://schemas.microsoft.com/office/drawing/2010/main" xmlns="" w="9525">
                  <a:solidFill>
                    <a:srgbClr val="0033CC"/>
                  </a:solidFill>
                  <a:miter lim="800000"/>
                  <a:headEnd type="none" w="sm" len="sm"/>
                  <a:tailEnd type="none" w="sm" len="sm"/>
                </a14:hiddenLine>
              </a:ext>
              <a:ext uri="{AF507438-7753-43e0-B8FC-AC1667EBCBE1}">
                <a14:hiddenEffects xmlns:a14="http://schemas.microsoft.com/office/drawing/2010/main" xmlns="">
                  <a:effectLst>
                    <a:outerShdw blurRad="63500" dist="53882" dir="2700000" algn="ctr" rotWithShape="0">
                      <a:srgbClr val="000000">
                        <a:alpha val="74998"/>
                      </a:srgbClr>
                    </a:outerShdw>
                  </a:effectLst>
                </a14:hiddenEffects>
              </a:ext>
            </a:extLst>
          </p:spPr>
          <p:txBody>
            <a:bodyPr wrap="none" lIns="0" tIns="0" rIns="0" bIns="0" anchor="ctr">
              <a:spAutoFit/>
            </a:bodyPr>
            <a:lstStyle/>
            <a:p>
              <a:pPr algn="ctr" eaLnBrk="0" hangingPunct="0"/>
              <a:r>
                <a:rPr lang="ja-JP" altLang="en-US" sz="2000" b="1" dirty="0" smtClean="0"/>
                <a:t>過剰在庫</a:t>
              </a:r>
              <a:endParaRPr lang="en-US" altLang="ja-JP" sz="2000" b="1" dirty="0"/>
            </a:p>
          </p:txBody>
        </p:sp>
        <p:sp>
          <p:nvSpPr>
            <p:cNvPr id="377873" name="Freeform 17"/>
            <p:cNvSpPr>
              <a:spLocks/>
            </p:cNvSpPr>
            <p:nvPr/>
          </p:nvSpPr>
          <p:spPr bwMode="auto">
            <a:xfrm>
              <a:off x="2083" y="484"/>
              <a:ext cx="3482" cy="1810"/>
            </a:xfrm>
            <a:custGeom>
              <a:avLst/>
              <a:gdLst>
                <a:gd name="T0" fmla="*/ 211 w 3482"/>
                <a:gd name="T1" fmla="*/ 1052 h 1810"/>
                <a:gd name="T2" fmla="*/ 1959 w 3482"/>
                <a:gd name="T3" fmla="*/ 1810 h 1810"/>
                <a:gd name="T4" fmla="*/ 3162 w 3482"/>
                <a:gd name="T5" fmla="*/ 1810 h 1810"/>
                <a:gd name="T6" fmla="*/ 3475 w 3482"/>
                <a:gd name="T7" fmla="*/ 1527 h 1810"/>
                <a:gd name="T8" fmla="*/ 3121 w 3482"/>
                <a:gd name="T9" fmla="*/ 1113 h 1810"/>
                <a:gd name="T10" fmla="*/ 1838 w 3482"/>
                <a:gd name="T11" fmla="*/ 163 h 1810"/>
                <a:gd name="T12" fmla="*/ 1272 w 3482"/>
                <a:gd name="T13" fmla="*/ 132 h 1810"/>
                <a:gd name="T14" fmla="*/ 211 w 3482"/>
                <a:gd name="T15" fmla="*/ 628 h 1810"/>
                <a:gd name="T16" fmla="*/ 9 w 3482"/>
                <a:gd name="T17" fmla="*/ 850 h 1810"/>
                <a:gd name="T18" fmla="*/ 211 w 3482"/>
                <a:gd name="T19" fmla="*/ 1052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2" h="1810">
                  <a:moveTo>
                    <a:pt x="211" y="1052"/>
                  </a:moveTo>
                  <a:lnTo>
                    <a:pt x="1959" y="1810"/>
                  </a:lnTo>
                  <a:lnTo>
                    <a:pt x="3162" y="1810"/>
                  </a:lnTo>
                  <a:cubicBezTo>
                    <a:pt x="3415" y="1763"/>
                    <a:pt x="3482" y="1643"/>
                    <a:pt x="3475" y="1527"/>
                  </a:cubicBezTo>
                  <a:cubicBezTo>
                    <a:pt x="3468" y="1411"/>
                    <a:pt x="3394" y="1340"/>
                    <a:pt x="3121" y="1113"/>
                  </a:cubicBezTo>
                  <a:lnTo>
                    <a:pt x="1838" y="163"/>
                  </a:lnTo>
                  <a:cubicBezTo>
                    <a:pt x="1530" y="0"/>
                    <a:pt x="1543" y="54"/>
                    <a:pt x="1272" y="132"/>
                  </a:cubicBezTo>
                  <a:lnTo>
                    <a:pt x="211" y="628"/>
                  </a:lnTo>
                  <a:cubicBezTo>
                    <a:pt x="0" y="748"/>
                    <a:pt x="9" y="779"/>
                    <a:pt x="9" y="850"/>
                  </a:cubicBezTo>
                  <a:cubicBezTo>
                    <a:pt x="9" y="921"/>
                    <a:pt x="169" y="1010"/>
                    <a:pt x="211" y="1052"/>
                  </a:cubicBezTo>
                  <a:close/>
                </a:path>
              </a:pathLst>
            </a:custGeom>
            <a:noFill/>
            <a:ln w="57150"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lIns="0" tIns="0" rIns="0" bIns="0" anchor="ctr"/>
            <a:lstStyle/>
            <a:p>
              <a:endParaRPr lang="ja-JP" altLang="en-US"/>
            </a:p>
          </p:txBody>
        </p:sp>
      </p:grpSp>
      <p:sp>
        <p:nvSpPr>
          <p:cNvPr id="14" name="Rectangle 3"/>
          <p:cNvSpPr>
            <a:spLocks noGrp="1" noChangeArrowheads="1"/>
          </p:cNvSpPr>
          <p:nvPr>
            <p:ph type="title"/>
          </p:nvPr>
        </p:nvSpPr>
        <p:spPr>
          <a:xfrm>
            <a:off x="1241782" y="342546"/>
            <a:ext cx="7144280" cy="390525"/>
          </a:xfrm>
        </p:spPr>
        <p:txBody>
          <a:bodyPr>
            <a:noAutofit/>
          </a:bodyPr>
          <a:lstStyle/>
          <a:p>
            <a:pPr>
              <a:defRPr/>
            </a:pPr>
            <a:r>
              <a:rPr lang="pt-BR" altLang="ja-JP" sz="3200" b="1" dirty="0" smtClean="0">
                <a:cs typeface="Calibri"/>
              </a:rPr>
              <a:t>8-A.</a:t>
            </a:r>
            <a:r>
              <a:rPr lang="ja-JP" altLang="en-US" sz="3200" b="1" dirty="0" smtClean="0">
                <a:cs typeface="Calibri"/>
              </a:rPr>
              <a:t>市場の急変がどう影響するか</a:t>
            </a:r>
            <a:endParaRPr lang="pt-BR" altLang="ja-JP" sz="3200" b="1" dirty="0" smtClean="0">
              <a:cs typeface="Calibri"/>
            </a:endParaRPr>
          </a:p>
        </p:txBody>
      </p:sp>
      <p:pic>
        <p:nvPicPr>
          <p:cNvPr id="11"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13" y="167199"/>
            <a:ext cx="1720033" cy="1395208"/>
          </a:xfrm>
          <a:prstGeom prst="rect">
            <a:avLst/>
          </a:prstGeom>
        </p:spPr>
      </p:pic>
      <p:sp>
        <p:nvSpPr>
          <p:cNvPr id="2" name="テキスト ボックス 1"/>
          <p:cNvSpPr txBox="1"/>
          <p:nvPr/>
        </p:nvSpPr>
        <p:spPr>
          <a:xfrm>
            <a:off x="10047111" y="354188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061597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377874"/>
                                        </p:tgtEl>
                                        <p:attrNameLst>
                                          <p:attrName>style.visibility</p:attrName>
                                        </p:attrNameLst>
                                      </p:cBhvr>
                                      <p:to>
                                        <p:strVal val="visible"/>
                                      </p:to>
                                    </p:set>
                                    <p:animEffect transition="in" filter="fade">
                                      <p:cBhvr>
                                        <p:cTn id="7" dur="1000"/>
                                        <p:tgtEl>
                                          <p:spTgt spid="377874"/>
                                        </p:tgtEl>
                                      </p:cBhvr>
                                    </p:animEffect>
                                  </p:childTnLst>
                                </p:cTn>
                              </p:par>
                            </p:childTnLst>
                          </p:cTn>
                        </p:par>
                        <p:par>
                          <p:cTn id="8" fill="hold" nodeType="afterGroup">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77875"/>
                                        </p:tgtEl>
                                        <p:attrNameLst>
                                          <p:attrName>style.visibility</p:attrName>
                                        </p:attrNameLst>
                                      </p:cBhvr>
                                      <p:to>
                                        <p:strVal val="visible"/>
                                      </p:to>
                                    </p:set>
                                    <p:animEffect transition="in" filter="fade">
                                      <p:cBhvr>
                                        <p:cTn id="11" dur="1000"/>
                                        <p:tgtEl>
                                          <p:spTgt spid="37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3" name="Text Box 7"/>
          <p:cNvSpPr txBox="1">
            <a:spLocks noChangeArrowheads="1"/>
          </p:cNvSpPr>
          <p:nvPr/>
        </p:nvSpPr>
        <p:spPr bwMode="auto">
          <a:xfrm>
            <a:off x="1060628" y="1400502"/>
            <a:ext cx="2944812" cy="646331"/>
          </a:xfrm>
          <a:prstGeom prst="rect">
            <a:avLst/>
          </a:prstGeom>
          <a:solidFill>
            <a:schemeClr val="bg1"/>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p>
            <a:pPr eaLnBrk="0" hangingPunct="0"/>
            <a:r>
              <a:rPr lang="ja-JP" altLang="en-US" b="1" dirty="0" smtClean="0">
                <a:solidFill>
                  <a:srgbClr val="000000"/>
                </a:solidFill>
              </a:rPr>
              <a:t>需要の回復時の場合</a:t>
            </a:r>
            <a:endParaRPr lang="en-US" altLang="ja-JP" b="1" dirty="0" smtClean="0">
              <a:solidFill>
                <a:srgbClr val="000000"/>
              </a:solidFill>
            </a:endParaRPr>
          </a:p>
          <a:p>
            <a:pPr eaLnBrk="0" hangingPunct="0"/>
            <a:r>
              <a:rPr lang="ja-JP" altLang="en-US" b="1" dirty="0" smtClean="0">
                <a:solidFill>
                  <a:srgbClr val="000000"/>
                </a:solidFill>
              </a:rPr>
              <a:t>直接輸入</a:t>
            </a:r>
            <a:r>
              <a:rPr lang="en-US" altLang="ja-JP" b="1" dirty="0" smtClean="0">
                <a:solidFill>
                  <a:srgbClr val="000000"/>
                </a:solidFill>
              </a:rPr>
              <a:t> </a:t>
            </a:r>
            <a:r>
              <a:rPr lang="en-US" altLang="ja-JP" b="1" dirty="0">
                <a:solidFill>
                  <a:srgbClr val="000000"/>
                </a:solidFill>
              </a:rPr>
              <a:t>(L/T=22wk)</a:t>
            </a:r>
          </a:p>
        </p:txBody>
      </p:sp>
      <p:sp>
        <p:nvSpPr>
          <p:cNvPr id="14" name="Rectangle 3"/>
          <p:cNvSpPr>
            <a:spLocks noGrp="1" noChangeArrowheads="1"/>
          </p:cNvSpPr>
          <p:nvPr>
            <p:ph type="title"/>
          </p:nvPr>
        </p:nvSpPr>
        <p:spPr>
          <a:xfrm>
            <a:off x="1354670" y="282222"/>
            <a:ext cx="7144280" cy="507293"/>
          </a:xfrm>
        </p:spPr>
        <p:txBody>
          <a:bodyPr>
            <a:noAutofit/>
          </a:bodyPr>
          <a:lstStyle/>
          <a:p>
            <a:pPr>
              <a:defRPr/>
            </a:pPr>
            <a:r>
              <a:rPr lang="pt-BR" altLang="ja-JP" sz="3200" b="1" dirty="0" smtClean="0">
                <a:cs typeface="Calibri"/>
              </a:rPr>
              <a:t>8-B.</a:t>
            </a:r>
            <a:r>
              <a:rPr lang="ja-JP" altLang="en-US" sz="3200" b="1" dirty="0" smtClean="0">
                <a:cs typeface="Calibri"/>
              </a:rPr>
              <a:t>市場の急変がどう影響するか</a:t>
            </a:r>
            <a:endParaRPr lang="pt-BR" altLang="ja-JP" sz="3200" b="1" dirty="0" smtClean="0">
              <a:cs typeface="Calibri"/>
            </a:endParaRPr>
          </a:p>
        </p:txBody>
      </p:sp>
      <p:graphicFrame>
        <p:nvGraphicFramePr>
          <p:cNvPr id="21" name="Object 3"/>
          <p:cNvGraphicFramePr>
            <a:graphicFrameLocks noChangeAspect="1"/>
          </p:cNvGraphicFramePr>
          <p:nvPr>
            <p:extLst>
              <p:ext uri="{D42A27DB-BD31-4B8C-83A1-F6EECF244321}">
                <p14:modId xmlns:p14="http://schemas.microsoft.com/office/powerpoint/2010/main" val="2810416575"/>
              </p:ext>
            </p:extLst>
          </p:nvPr>
        </p:nvGraphicFramePr>
        <p:xfrm>
          <a:off x="642938" y="2364836"/>
          <a:ext cx="8169275" cy="3227387"/>
        </p:xfrm>
        <a:graphic>
          <a:graphicData uri="http://schemas.openxmlformats.org/presentationml/2006/ole">
            <mc:AlternateContent xmlns:mc="http://schemas.openxmlformats.org/markup-compatibility/2006">
              <mc:Choice xmlns:v="urn:schemas-microsoft-com:vml" Requires="v">
                <p:oleObj spid="_x0000_s23569" name="グラフ" r:id="rId3" imgW="8896502" imgH="3514649" progId="MSGraph.Chart.8">
                  <p:embed followColorScheme="full"/>
                </p:oleObj>
              </mc:Choice>
              <mc:Fallback>
                <p:oleObj name="グラフ" r:id="rId3" imgW="8896502" imgH="3514649"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364836"/>
                        <a:ext cx="8169275" cy="3227387"/>
                      </a:xfrm>
                      <a:prstGeom prst="rect">
                        <a:avLst/>
                      </a:prstGeom>
                    </p:spPr>
                  </p:pic>
                </p:oleObj>
              </mc:Fallback>
            </mc:AlternateContent>
          </a:graphicData>
        </a:graphic>
      </p:graphicFrame>
      <p:grpSp>
        <p:nvGrpSpPr>
          <p:cNvPr id="22" name="Group 21"/>
          <p:cNvGrpSpPr>
            <a:grpSpLocks/>
          </p:cNvGrpSpPr>
          <p:nvPr/>
        </p:nvGrpSpPr>
        <p:grpSpPr bwMode="auto">
          <a:xfrm>
            <a:off x="3700463" y="2088789"/>
            <a:ext cx="4230687" cy="3176588"/>
            <a:chOff x="2331" y="658"/>
            <a:chExt cx="2665" cy="2001"/>
          </a:xfrm>
        </p:grpSpPr>
        <p:sp>
          <p:nvSpPr>
            <p:cNvPr id="23" name="Rectangle 18"/>
            <p:cNvSpPr>
              <a:spLocks noChangeArrowheads="1"/>
            </p:cNvSpPr>
            <p:nvPr/>
          </p:nvSpPr>
          <p:spPr bwMode="auto">
            <a:xfrm>
              <a:off x="2962" y="1065"/>
              <a:ext cx="1082" cy="349"/>
            </a:xfrm>
            <a:prstGeom prst="rect">
              <a:avLst/>
            </a:prstGeom>
            <a:solidFill>
              <a:schemeClr val="bg1">
                <a:alpha val="60001"/>
              </a:schemeClr>
            </a:solidFill>
            <a:ln>
              <a:noFill/>
            </a:ln>
            <a:effectLst/>
            <a:extLst>
              <a:ext uri="{91240B29-F687-4f45-9708-019B960494DF}">
                <a14:hiddenLine xmlns:a14="http://schemas.microsoft.com/office/drawing/2010/main" xmlns="" w="9525">
                  <a:solidFill>
                    <a:srgbClr val="0033CC"/>
                  </a:solidFill>
                  <a:miter lim="800000"/>
                  <a:headEnd type="none" w="sm" len="sm"/>
                  <a:tailEnd type="none" w="sm" len="sm"/>
                </a14:hiddenLine>
              </a:ext>
              <a:ext uri="{AF507438-7753-43e0-B8FC-AC1667EBCBE1}">
                <a14:hiddenEffects xmlns:a14="http://schemas.microsoft.com/office/drawing/2010/main" xmlns="">
                  <a:effectLst>
                    <a:outerShdw blurRad="63500" dist="53882" dir="2700000" algn="ctr" rotWithShape="0">
                      <a:srgbClr val="000000">
                        <a:alpha val="74998"/>
                      </a:srgbClr>
                    </a:outerShdw>
                  </a:effectLst>
                </a14:hiddenEffects>
              </a:ext>
            </a:extLst>
          </p:spPr>
          <p:txBody>
            <a:bodyPr wrap="none" lIns="0" tIns="0" rIns="0" bIns="0" anchor="ctr">
              <a:spAutoFit/>
            </a:bodyPr>
            <a:lstStyle/>
            <a:p>
              <a:pPr marL="92075" indent="-92075" eaLnBrk="0" hangingPunct="0">
                <a:buFontTx/>
                <a:buChar char="•"/>
              </a:pPr>
              <a:r>
                <a:rPr lang="en-US" altLang="ja-JP" b="1" dirty="0">
                  <a:solidFill>
                    <a:srgbClr val="FF0000"/>
                  </a:solidFill>
                </a:rPr>
                <a:t>Air </a:t>
              </a:r>
              <a:r>
                <a:rPr lang="ja-JP" altLang="en-US" b="1" dirty="0" smtClean="0">
                  <a:solidFill>
                    <a:srgbClr val="FF0000"/>
                  </a:solidFill>
                </a:rPr>
                <a:t>フレイト</a:t>
              </a:r>
              <a:endParaRPr lang="en-US" altLang="ja-JP" b="1" dirty="0">
                <a:solidFill>
                  <a:srgbClr val="FF0000"/>
                </a:solidFill>
              </a:endParaRPr>
            </a:p>
            <a:p>
              <a:pPr marL="92075" indent="-92075" eaLnBrk="0" hangingPunct="0">
                <a:buFontTx/>
                <a:buChar char="•"/>
              </a:pPr>
              <a:r>
                <a:rPr lang="ja-JP" altLang="en-US" b="1" dirty="0" smtClean="0">
                  <a:solidFill>
                    <a:srgbClr val="FF0000"/>
                  </a:solidFill>
                </a:rPr>
                <a:t>ライン停止リスク</a:t>
              </a:r>
              <a:endParaRPr lang="en-US" altLang="ja-JP" b="1" dirty="0">
                <a:solidFill>
                  <a:srgbClr val="FF0000"/>
                </a:solidFill>
              </a:endParaRPr>
            </a:p>
          </p:txBody>
        </p:sp>
        <p:sp>
          <p:nvSpPr>
            <p:cNvPr id="24" name="Freeform 19"/>
            <p:cNvSpPr>
              <a:spLocks/>
            </p:cNvSpPr>
            <p:nvPr/>
          </p:nvSpPr>
          <p:spPr bwMode="auto">
            <a:xfrm>
              <a:off x="2331" y="658"/>
              <a:ext cx="2665" cy="2001"/>
            </a:xfrm>
            <a:custGeom>
              <a:avLst/>
              <a:gdLst>
                <a:gd name="T0" fmla="*/ 911 w 2665"/>
                <a:gd name="T1" fmla="*/ 1580 h 2001"/>
                <a:gd name="T2" fmla="*/ 1849 w 2665"/>
                <a:gd name="T3" fmla="*/ 1909 h 2001"/>
                <a:gd name="T4" fmla="*/ 2664 w 2665"/>
                <a:gd name="T5" fmla="*/ 1029 h 2001"/>
                <a:gd name="T6" fmla="*/ 1841 w 2665"/>
                <a:gd name="T7" fmla="*/ 115 h 2001"/>
                <a:gd name="T8" fmla="*/ 269 w 2665"/>
                <a:gd name="T9" fmla="*/ 338 h 2001"/>
                <a:gd name="T10" fmla="*/ 228 w 2665"/>
                <a:gd name="T11" fmla="*/ 930 h 2001"/>
                <a:gd name="T12" fmla="*/ 911 w 2665"/>
                <a:gd name="T13" fmla="*/ 1580 h 2001"/>
              </a:gdLst>
              <a:ahLst/>
              <a:cxnLst>
                <a:cxn ang="0">
                  <a:pos x="T0" y="T1"/>
                </a:cxn>
                <a:cxn ang="0">
                  <a:pos x="T2" y="T3"/>
                </a:cxn>
                <a:cxn ang="0">
                  <a:pos x="T4" y="T5"/>
                </a:cxn>
                <a:cxn ang="0">
                  <a:pos x="T6" y="T7"/>
                </a:cxn>
                <a:cxn ang="0">
                  <a:pos x="T8" y="T9"/>
                </a:cxn>
                <a:cxn ang="0">
                  <a:pos x="T10" y="T11"/>
                </a:cxn>
                <a:cxn ang="0">
                  <a:pos x="T12" y="T13"/>
                </a:cxn>
              </a:cxnLst>
              <a:rect l="0" t="0" r="r" b="b"/>
              <a:pathLst>
                <a:path w="2665" h="2001">
                  <a:moveTo>
                    <a:pt x="911" y="1580"/>
                  </a:moveTo>
                  <a:cubicBezTo>
                    <a:pt x="1181" y="1743"/>
                    <a:pt x="1557" y="2001"/>
                    <a:pt x="1849" y="1909"/>
                  </a:cubicBezTo>
                  <a:cubicBezTo>
                    <a:pt x="2141" y="1817"/>
                    <a:pt x="2665" y="1328"/>
                    <a:pt x="2664" y="1029"/>
                  </a:cubicBezTo>
                  <a:cubicBezTo>
                    <a:pt x="2663" y="730"/>
                    <a:pt x="2240" y="230"/>
                    <a:pt x="1841" y="115"/>
                  </a:cubicBezTo>
                  <a:cubicBezTo>
                    <a:pt x="1442" y="0"/>
                    <a:pt x="538" y="202"/>
                    <a:pt x="269" y="338"/>
                  </a:cubicBezTo>
                  <a:cubicBezTo>
                    <a:pt x="0" y="474"/>
                    <a:pt x="121" y="723"/>
                    <a:pt x="228" y="930"/>
                  </a:cubicBezTo>
                  <a:cubicBezTo>
                    <a:pt x="335" y="1137"/>
                    <a:pt x="641" y="1417"/>
                    <a:pt x="911" y="1580"/>
                  </a:cubicBezTo>
                  <a:close/>
                </a:path>
              </a:pathLst>
            </a:custGeom>
            <a:noFill/>
            <a:ln w="57150"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lIns="0" tIns="0" rIns="0" bIns="0" anchor="ctr"/>
            <a:lstStyle/>
            <a:p>
              <a:endParaRPr lang="ja-JP" altLang="en-US"/>
            </a:p>
          </p:txBody>
        </p:sp>
      </p:grpSp>
      <p:pic>
        <p:nvPicPr>
          <p:cNvPr id="2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13" y="167199"/>
            <a:ext cx="1720033" cy="1395208"/>
          </a:xfrm>
          <a:prstGeom prst="rect">
            <a:avLst/>
          </a:prstGeom>
        </p:spPr>
      </p:pic>
    </p:spTree>
    <p:extLst>
      <p:ext uri="{BB962C8B-B14F-4D97-AF65-F5344CB8AC3E}">
        <p14:creationId xmlns:p14="http://schemas.microsoft.com/office/powerpoint/2010/main" val="2060579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216365" y="228168"/>
            <a:ext cx="4744218" cy="561975"/>
          </a:xfrm>
        </p:spPr>
        <p:txBody>
          <a:bodyPr>
            <a:noAutofit/>
          </a:bodyPr>
          <a:lstStyle/>
          <a:p>
            <a:r>
              <a:rPr lang="pt-BR" altLang="ja-JP" sz="2800" b="1" dirty="0">
                <a:latin typeface="Calibri"/>
                <a:cs typeface="Calibri"/>
              </a:rPr>
              <a:t>9</a:t>
            </a:r>
            <a:r>
              <a:rPr lang="pt-BR" altLang="ja-JP" sz="2800" b="1" dirty="0" smtClean="0">
                <a:latin typeface="Calibri"/>
                <a:cs typeface="Calibri"/>
              </a:rPr>
              <a:t>.</a:t>
            </a:r>
            <a:r>
              <a:rPr lang="ja-JP" altLang="en-US" sz="2800" b="1" dirty="0" smtClean="0">
                <a:latin typeface="Calibri"/>
                <a:cs typeface="Calibri"/>
              </a:rPr>
              <a:t>サプライチェーン</a:t>
            </a:r>
            <a:endParaRPr lang="pt-BR" sz="2800" b="1" dirty="0">
              <a:latin typeface="Calibri"/>
              <a:cs typeface="Calibri"/>
            </a:endParaRPr>
          </a:p>
        </p:txBody>
      </p:sp>
      <p:sp>
        <p:nvSpPr>
          <p:cNvPr id="469032" name="AutoShape 40"/>
          <p:cNvSpPr>
            <a:spLocks noChangeArrowheads="1"/>
          </p:cNvSpPr>
          <p:nvPr/>
        </p:nvSpPr>
        <p:spPr bwMode="auto">
          <a:xfrm>
            <a:off x="917746" y="4676904"/>
            <a:ext cx="3841289" cy="1008062"/>
          </a:xfrm>
          <a:prstGeom prst="downArrow">
            <a:avLst>
              <a:gd name="adj1" fmla="val 100000"/>
              <a:gd name="adj2" fmla="val 27245"/>
            </a:avLst>
          </a:prstGeom>
          <a:gradFill rotWithShape="1">
            <a:gsLst>
              <a:gs pos="0">
                <a:srgbClr val="99FFCC">
                  <a:gamma/>
                  <a:tint val="0"/>
                  <a:invGamma/>
                </a:srgbClr>
              </a:gs>
              <a:gs pos="100000">
                <a:srgbClr val="99FFCC"/>
              </a:gs>
            </a:gsLst>
            <a:lin ang="5400000" scaled="1"/>
          </a:gra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17961" dir="2700000" algn="ctr" rotWithShape="0">
                    <a:srgbClr val="99FFCC">
                      <a:gamma/>
                      <a:shade val="60000"/>
                      <a:invGamma/>
                      <a:alpha val="74998"/>
                    </a:srgbClr>
                  </a:outerShdw>
                </a:effectLst>
              </a14:hiddenEffects>
            </a:ext>
          </a:extLst>
        </p:spPr>
        <p:txBody>
          <a:bodyPr wrap="none" lIns="0" tIns="0" rIns="0" bIns="0" anchor="ctr"/>
          <a:lstStyle/>
          <a:p>
            <a:endParaRPr lang="ja-JP" altLang="en-US" sz="2000" i="1" dirty="0"/>
          </a:p>
        </p:txBody>
      </p:sp>
      <p:sp>
        <p:nvSpPr>
          <p:cNvPr id="468995" name="AutoShape 3"/>
          <p:cNvSpPr>
            <a:spLocks noChangeArrowheads="1"/>
          </p:cNvSpPr>
          <p:nvPr/>
        </p:nvSpPr>
        <p:spPr bwMode="auto">
          <a:xfrm rot="10800000" flipH="1">
            <a:off x="612775" y="1018058"/>
            <a:ext cx="1403350" cy="431800"/>
          </a:xfrm>
          <a:prstGeom prst="homePlate">
            <a:avLst>
              <a:gd name="adj" fmla="val 81250"/>
            </a:avLst>
          </a:prstGeom>
          <a:solidFill>
            <a:srgbClr val="BDEFFF"/>
          </a:solidFill>
          <a:ln>
            <a:noFill/>
          </a:ln>
          <a:effectLst>
            <a:prstShdw prst="shdw17" dist="17961" dir="2700000">
              <a:srgbClr val="6699FF">
                <a:gamma/>
                <a:shade val="60000"/>
                <a:invGamma/>
                <a:alpha val="74998"/>
              </a:srgbClr>
            </a:prstShdw>
          </a:effectLst>
          <a:extLst/>
        </p:spPr>
        <p:txBody>
          <a:bodyPr rot="10800000" wrap="none" lIns="0" tIns="0" rIns="0" bIns="0" anchor="ctr"/>
          <a:lstStyle/>
          <a:p>
            <a:pPr algn="ctr" eaLnBrk="1" hangingPunct="1"/>
            <a:r>
              <a:rPr kumimoji="1" lang="ja-JP" altLang="en-US" sz="1200" b="1" dirty="0" smtClean="0"/>
              <a:t>国内サプライヤー</a:t>
            </a:r>
            <a:endParaRPr kumimoji="1" lang="pt-BR" altLang="ja-JP" sz="1200" b="1" dirty="0"/>
          </a:p>
        </p:txBody>
      </p:sp>
      <p:sp>
        <p:nvSpPr>
          <p:cNvPr id="468997" name="AutoShape 5"/>
          <p:cNvSpPr>
            <a:spLocks noChangeArrowheads="1"/>
          </p:cNvSpPr>
          <p:nvPr/>
        </p:nvSpPr>
        <p:spPr bwMode="auto">
          <a:xfrm rot="10800000" flipH="1">
            <a:off x="4246563" y="1305395"/>
            <a:ext cx="1536700" cy="431800"/>
          </a:xfrm>
          <a:prstGeom prst="homePlate">
            <a:avLst>
              <a:gd name="adj" fmla="val 93750"/>
            </a:avLst>
          </a:prstGeom>
          <a:solidFill>
            <a:srgbClr val="BDEFFF"/>
          </a:solidFill>
          <a:ln>
            <a:noFill/>
          </a:ln>
          <a:effectLst>
            <a:prstShdw prst="shdw17" dist="17961" dir="2700000">
              <a:srgbClr val="6699FF">
                <a:gamma/>
                <a:shade val="60000"/>
                <a:invGamma/>
                <a:alpha val="74998"/>
              </a:srgbClr>
            </a:prstShdw>
          </a:effectLst>
          <a:extLst/>
        </p:spPr>
        <p:txBody>
          <a:bodyPr rot="10800000" wrap="none" lIns="0" tIns="0" rIns="0" bIns="0" anchor="ctr"/>
          <a:lstStyle/>
          <a:p>
            <a:pPr algn="ctr" eaLnBrk="1" hangingPunct="1"/>
            <a:r>
              <a:rPr kumimoji="1" lang="ja-JP" altLang="en-US" sz="1400" b="1" dirty="0" smtClean="0"/>
              <a:t>卸し業者</a:t>
            </a:r>
            <a:endParaRPr kumimoji="1" lang="pt-BR" altLang="ja-JP" sz="1400" b="1" dirty="0"/>
          </a:p>
        </p:txBody>
      </p:sp>
      <p:sp>
        <p:nvSpPr>
          <p:cNvPr id="468998" name="AutoShape 6"/>
          <p:cNvSpPr>
            <a:spLocks noChangeArrowheads="1"/>
          </p:cNvSpPr>
          <p:nvPr/>
        </p:nvSpPr>
        <p:spPr bwMode="auto">
          <a:xfrm rot="10800000" flipH="1">
            <a:off x="6143280" y="1305395"/>
            <a:ext cx="1112066" cy="431800"/>
          </a:xfrm>
          <a:prstGeom prst="homePlate">
            <a:avLst>
              <a:gd name="adj" fmla="val 54056"/>
            </a:avLst>
          </a:prstGeom>
          <a:solidFill>
            <a:srgbClr val="BDEFFF"/>
          </a:solidFill>
          <a:ln>
            <a:noFill/>
          </a:ln>
          <a:effectLst>
            <a:prstShdw prst="shdw17" dist="17961" dir="2700000">
              <a:srgbClr val="6699FF">
                <a:gamma/>
                <a:shade val="60000"/>
                <a:invGamma/>
                <a:alpha val="74998"/>
              </a:srgbClr>
            </a:prstShdw>
          </a:effectLst>
          <a:extLst/>
        </p:spPr>
        <p:txBody>
          <a:bodyPr rot="10800000" wrap="none" lIns="0" tIns="0" rIns="0" bIns="0" anchor="ctr"/>
          <a:lstStyle/>
          <a:p>
            <a:pPr algn="ctr" eaLnBrk="1" hangingPunct="1"/>
            <a:r>
              <a:rPr kumimoji="1" lang="ja-JP" altLang="en-US" sz="1400" b="1" dirty="0" smtClean="0"/>
              <a:t>小売店</a:t>
            </a:r>
            <a:endParaRPr kumimoji="1" lang="pt-BR" altLang="ja-JP" sz="1400" b="1" dirty="0"/>
          </a:p>
        </p:txBody>
      </p:sp>
      <p:sp>
        <p:nvSpPr>
          <p:cNvPr id="468999" name="AutoShape 7"/>
          <p:cNvSpPr>
            <a:spLocks noChangeArrowheads="1"/>
          </p:cNvSpPr>
          <p:nvPr/>
        </p:nvSpPr>
        <p:spPr bwMode="auto">
          <a:xfrm rot="10800000" flipH="1">
            <a:off x="7667625" y="1305395"/>
            <a:ext cx="1193533" cy="431800"/>
          </a:xfrm>
          <a:prstGeom prst="homePlate">
            <a:avLst>
              <a:gd name="adj" fmla="val 77114"/>
            </a:avLst>
          </a:prstGeom>
          <a:solidFill>
            <a:srgbClr val="BDEFFF"/>
          </a:solidFill>
          <a:ln>
            <a:noFill/>
          </a:ln>
          <a:effectLst>
            <a:prstShdw prst="shdw17" dist="17961" dir="2700000">
              <a:srgbClr val="6699FF">
                <a:gamma/>
                <a:shade val="60000"/>
                <a:invGamma/>
                <a:alpha val="74998"/>
              </a:srgbClr>
            </a:prstShdw>
          </a:effectLst>
          <a:extLst/>
        </p:spPr>
        <p:txBody>
          <a:bodyPr rot="10800000" wrap="none" lIns="0" tIns="0" rIns="0" bIns="0" anchor="ctr"/>
          <a:lstStyle/>
          <a:p>
            <a:pPr algn="ctr" eaLnBrk="1" hangingPunct="1"/>
            <a:r>
              <a:rPr kumimoji="1" lang="ja-JP" altLang="en-US" sz="1400" b="1" dirty="0" smtClean="0"/>
              <a:t>消費者</a:t>
            </a:r>
            <a:endParaRPr kumimoji="1" lang="pt-BR" altLang="ja-JP" sz="1400" b="1" dirty="0"/>
          </a:p>
        </p:txBody>
      </p:sp>
      <p:cxnSp>
        <p:nvCxnSpPr>
          <p:cNvPr id="469000" name="AutoShape 8"/>
          <p:cNvCxnSpPr>
            <a:cxnSpLocks noChangeShapeType="1"/>
            <a:stCxn id="468995" idx="3"/>
            <a:endCxn id="468996" idx="1"/>
          </p:cNvCxnSpPr>
          <p:nvPr/>
        </p:nvCxnSpPr>
        <p:spPr bwMode="auto">
          <a:xfrm>
            <a:off x="2016125" y="1233958"/>
            <a:ext cx="468313" cy="285750"/>
          </a:xfrm>
          <a:prstGeom prst="bentConnector3">
            <a:avLst>
              <a:gd name="adj1" fmla="val 49829"/>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9001" name="AutoShape 9"/>
          <p:cNvCxnSpPr>
            <a:cxnSpLocks noChangeShapeType="1"/>
            <a:stCxn id="468996" idx="3"/>
            <a:endCxn id="468997" idx="1"/>
          </p:cNvCxnSpPr>
          <p:nvPr/>
        </p:nvCxnSpPr>
        <p:spPr bwMode="auto">
          <a:xfrm>
            <a:off x="3887788" y="1521295"/>
            <a:ext cx="358775" cy="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9002" name="AutoShape 10"/>
          <p:cNvCxnSpPr>
            <a:cxnSpLocks noChangeShapeType="1"/>
            <a:stCxn id="468997" idx="3"/>
            <a:endCxn id="468998" idx="1"/>
          </p:cNvCxnSpPr>
          <p:nvPr/>
        </p:nvCxnSpPr>
        <p:spPr bwMode="auto">
          <a:xfrm>
            <a:off x="5783263" y="1521295"/>
            <a:ext cx="360017" cy="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9003" name="AutoShape 11"/>
          <p:cNvCxnSpPr>
            <a:cxnSpLocks noChangeShapeType="1"/>
            <a:stCxn id="468998" idx="3"/>
            <a:endCxn id="468999" idx="1"/>
          </p:cNvCxnSpPr>
          <p:nvPr/>
        </p:nvCxnSpPr>
        <p:spPr bwMode="auto">
          <a:xfrm>
            <a:off x="7255346" y="1521295"/>
            <a:ext cx="412279" cy="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9004" name="Text Box 12"/>
          <p:cNvSpPr txBox="1">
            <a:spLocks noChangeArrowheads="1"/>
          </p:cNvSpPr>
          <p:nvPr/>
        </p:nvSpPr>
        <p:spPr bwMode="auto">
          <a:xfrm>
            <a:off x="1672951" y="1788963"/>
            <a:ext cx="7593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kumimoji="1" lang="ja-JP" altLang="en-US" sz="1200" b="1" dirty="0" smtClean="0"/>
              <a:t>輸入まで</a:t>
            </a:r>
            <a:endParaRPr kumimoji="1" lang="pt-BR" altLang="ja-JP" sz="1200" b="1" dirty="0"/>
          </a:p>
          <a:p>
            <a:pPr algn="ctr" eaLnBrk="1" hangingPunct="1"/>
            <a:r>
              <a:rPr kumimoji="1" lang="pt-BR" altLang="ja-JP" sz="1200" b="1" dirty="0"/>
              <a:t>(20,000 km)</a:t>
            </a:r>
          </a:p>
        </p:txBody>
      </p:sp>
      <p:sp>
        <p:nvSpPr>
          <p:cNvPr id="469006" name="Line 14"/>
          <p:cNvSpPr>
            <a:spLocks noChangeShapeType="1"/>
          </p:cNvSpPr>
          <p:nvPr/>
        </p:nvSpPr>
        <p:spPr bwMode="auto">
          <a:xfrm flipV="1">
            <a:off x="3203575" y="2222350"/>
            <a:ext cx="2881313" cy="0"/>
          </a:xfrm>
          <a:prstGeom prst="line">
            <a:avLst/>
          </a:prstGeom>
          <a:noFill/>
          <a:ln w="28575">
            <a:solidFill>
              <a:srgbClr val="000000"/>
            </a:solidFill>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endParaRPr lang="ja-JP" altLang="en-US"/>
          </a:p>
        </p:txBody>
      </p:sp>
      <p:sp>
        <p:nvSpPr>
          <p:cNvPr id="469007" name="Text Box 15"/>
          <p:cNvSpPr txBox="1">
            <a:spLocks noChangeArrowheads="1"/>
          </p:cNvSpPr>
          <p:nvPr/>
        </p:nvSpPr>
        <p:spPr bwMode="auto">
          <a:xfrm>
            <a:off x="4067150" y="2275358"/>
            <a:ext cx="1154162" cy="18466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a:r>
              <a:rPr kumimoji="1" lang="ja-JP" altLang="en-US" sz="1200" b="1" dirty="0" smtClean="0">
                <a:solidFill>
                  <a:srgbClr val="FF3300"/>
                </a:solidFill>
              </a:rPr>
              <a:t>製品在庫</a:t>
            </a:r>
            <a:r>
              <a:rPr kumimoji="1" lang="pt-BR" altLang="ja-JP" sz="1200" b="1" dirty="0" smtClean="0">
                <a:solidFill>
                  <a:srgbClr val="FF3300"/>
                </a:solidFill>
              </a:rPr>
              <a:t> </a:t>
            </a:r>
            <a:r>
              <a:rPr kumimoji="1" lang="pt-BR" altLang="ja-JP" sz="1200" b="1" dirty="0">
                <a:solidFill>
                  <a:srgbClr val="FF3300"/>
                </a:solidFill>
              </a:rPr>
              <a:t>(</a:t>
            </a:r>
            <a:r>
              <a:rPr kumimoji="1" lang="pt-BR" altLang="ja-JP" sz="1200" b="1" dirty="0" smtClean="0">
                <a:solidFill>
                  <a:srgbClr val="FF3300"/>
                </a:solidFill>
              </a:rPr>
              <a:t>=</a:t>
            </a:r>
            <a:r>
              <a:rPr lang="ja-JP" altLang="en-US" sz="1200" b="1" dirty="0" smtClean="0">
                <a:solidFill>
                  <a:srgbClr val="FF3300"/>
                </a:solidFill>
              </a:rPr>
              <a:t>お金</a:t>
            </a:r>
            <a:r>
              <a:rPr kumimoji="1" lang="pt-BR" altLang="ja-JP" sz="1200" b="1" dirty="0" smtClean="0">
                <a:solidFill>
                  <a:srgbClr val="FF3300"/>
                </a:solidFill>
              </a:rPr>
              <a:t>)</a:t>
            </a:r>
            <a:endParaRPr kumimoji="1" lang="pt-BR" altLang="ja-JP" sz="1200" dirty="0">
              <a:solidFill>
                <a:srgbClr val="FF3300"/>
              </a:solidFill>
            </a:endParaRPr>
          </a:p>
        </p:txBody>
      </p:sp>
      <p:sp>
        <p:nvSpPr>
          <p:cNvPr id="469009" name="Line 17"/>
          <p:cNvSpPr>
            <a:spLocks noChangeShapeType="1"/>
          </p:cNvSpPr>
          <p:nvPr/>
        </p:nvSpPr>
        <p:spPr bwMode="auto">
          <a:xfrm flipH="1">
            <a:off x="180975" y="1773238"/>
            <a:ext cx="0" cy="287337"/>
          </a:xfrm>
          <a:prstGeom prst="line">
            <a:avLst/>
          </a:prstGeom>
          <a:noFill/>
          <a:ln w="28575" cap="rnd">
            <a:solidFill>
              <a:srgbClr val="000000"/>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endParaRPr lang="ja-JP" altLang="en-US"/>
          </a:p>
        </p:txBody>
      </p:sp>
      <p:sp>
        <p:nvSpPr>
          <p:cNvPr id="469010" name="Line 18"/>
          <p:cNvSpPr>
            <a:spLocks noChangeShapeType="1"/>
          </p:cNvSpPr>
          <p:nvPr/>
        </p:nvSpPr>
        <p:spPr bwMode="auto">
          <a:xfrm>
            <a:off x="179388" y="2238845"/>
            <a:ext cx="3024187" cy="0"/>
          </a:xfrm>
          <a:prstGeom prst="line">
            <a:avLst/>
          </a:prstGeom>
          <a:noFill/>
          <a:ln w="28575">
            <a:solidFill>
              <a:srgbClr val="000000"/>
            </a:solidFill>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endParaRPr lang="ja-JP" altLang="en-US"/>
          </a:p>
        </p:txBody>
      </p:sp>
      <p:sp>
        <p:nvSpPr>
          <p:cNvPr id="469011" name="Text Box 19"/>
          <p:cNvSpPr txBox="1">
            <a:spLocks noChangeArrowheads="1"/>
          </p:cNvSpPr>
          <p:nvPr/>
        </p:nvSpPr>
        <p:spPr bwMode="auto">
          <a:xfrm>
            <a:off x="1036661" y="2275358"/>
            <a:ext cx="1308050" cy="18466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a:r>
              <a:rPr kumimoji="1" lang="ja-JP" altLang="en-US" sz="1200" b="1" dirty="0" smtClean="0">
                <a:solidFill>
                  <a:srgbClr val="FF3300"/>
                </a:solidFill>
              </a:rPr>
              <a:t>部材の在庫</a:t>
            </a:r>
            <a:r>
              <a:rPr kumimoji="1" lang="pt-BR" altLang="ja-JP" sz="1200" b="1" dirty="0" smtClean="0">
                <a:solidFill>
                  <a:srgbClr val="FF3300"/>
                </a:solidFill>
              </a:rPr>
              <a:t> </a:t>
            </a:r>
            <a:r>
              <a:rPr kumimoji="1" lang="pt-BR" altLang="ja-JP" sz="1200" b="1" dirty="0">
                <a:solidFill>
                  <a:srgbClr val="FF3300"/>
                </a:solidFill>
              </a:rPr>
              <a:t>(</a:t>
            </a:r>
            <a:r>
              <a:rPr kumimoji="1" lang="pt-BR" altLang="ja-JP" sz="1200" b="1" dirty="0" smtClean="0">
                <a:solidFill>
                  <a:srgbClr val="FF3300"/>
                </a:solidFill>
              </a:rPr>
              <a:t>=</a:t>
            </a:r>
            <a:r>
              <a:rPr kumimoji="1" lang="ja-JP" altLang="en-US" sz="1200" b="1" dirty="0" smtClean="0">
                <a:solidFill>
                  <a:srgbClr val="FF3300"/>
                </a:solidFill>
              </a:rPr>
              <a:t>お金</a:t>
            </a:r>
            <a:r>
              <a:rPr kumimoji="1" lang="pt-BR" altLang="ja-JP" sz="1200" b="1" dirty="0" smtClean="0">
                <a:solidFill>
                  <a:srgbClr val="FF3300"/>
                </a:solidFill>
              </a:rPr>
              <a:t>)</a:t>
            </a:r>
            <a:endParaRPr kumimoji="1" lang="pt-BR" altLang="ja-JP" sz="1200" dirty="0">
              <a:solidFill>
                <a:srgbClr val="FF3300"/>
              </a:solidFill>
            </a:endParaRPr>
          </a:p>
        </p:txBody>
      </p:sp>
      <p:sp>
        <p:nvSpPr>
          <p:cNvPr id="469012" name="Line 20"/>
          <p:cNvSpPr>
            <a:spLocks noChangeShapeType="1"/>
          </p:cNvSpPr>
          <p:nvPr/>
        </p:nvSpPr>
        <p:spPr bwMode="auto">
          <a:xfrm>
            <a:off x="6084888" y="1522883"/>
            <a:ext cx="0" cy="792162"/>
          </a:xfrm>
          <a:prstGeom prst="line">
            <a:avLst/>
          </a:prstGeom>
          <a:noFill/>
          <a:ln w="28575" cap="rnd">
            <a:solidFill>
              <a:srgbClr val="000000"/>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endParaRPr lang="ja-JP" altLang="en-US"/>
          </a:p>
        </p:txBody>
      </p:sp>
      <p:sp>
        <p:nvSpPr>
          <p:cNvPr id="469013" name="Text Box 21"/>
          <p:cNvSpPr txBox="1">
            <a:spLocks noChangeArrowheads="1"/>
          </p:cNvSpPr>
          <p:nvPr/>
        </p:nvSpPr>
        <p:spPr bwMode="auto">
          <a:xfrm>
            <a:off x="3717199" y="909638"/>
            <a:ext cx="42319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eaLnBrk="1" hangingPunct="1">
              <a:spcBef>
                <a:spcPct val="50000"/>
              </a:spcBef>
            </a:pPr>
            <a:r>
              <a:rPr kumimoji="1" lang="ja-JP" altLang="en-US" sz="1600" b="1" dirty="0" smtClean="0"/>
              <a:t>輸送</a:t>
            </a:r>
            <a:endParaRPr kumimoji="1" lang="pt-BR" altLang="ja-JP" sz="1600" b="1" dirty="0"/>
          </a:p>
        </p:txBody>
      </p:sp>
      <p:sp>
        <p:nvSpPr>
          <p:cNvPr id="469015" name="AutoShape 23"/>
          <p:cNvSpPr>
            <a:spLocks noChangeArrowheads="1"/>
          </p:cNvSpPr>
          <p:nvPr/>
        </p:nvSpPr>
        <p:spPr bwMode="auto">
          <a:xfrm flipH="1">
            <a:off x="6083300" y="2530945"/>
            <a:ext cx="1296988" cy="539750"/>
          </a:xfrm>
          <a:prstGeom prst="homePlate">
            <a:avLst>
              <a:gd name="adj" fmla="val 60074"/>
            </a:avLst>
          </a:prstGeom>
          <a:solidFill>
            <a:srgbClr val="FFCC00"/>
          </a:solidFill>
          <a:ln>
            <a:noFill/>
          </a:ln>
          <a:effectLst>
            <a:prstShdw prst="shdw17" dist="17961" dir="2700000">
              <a:srgbClr val="FFCC00">
                <a:gamma/>
                <a:shade val="60000"/>
                <a:invGamma/>
                <a:alpha val="74998"/>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nchorCtr="1"/>
          <a:lstStyle/>
          <a:p>
            <a:pPr algn="ctr" eaLnBrk="1" hangingPunct="1"/>
            <a:r>
              <a:rPr kumimoji="1" lang="ja-JP" altLang="en-US" sz="1400" b="1" dirty="0" smtClean="0"/>
              <a:t>販売データ</a:t>
            </a:r>
            <a:endParaRPr kumimoji="1" lang="pt-BR" altLang="ja-JP" sz="1400" b="1" dirty="0"/>
          </a:p>
        </p:txBody>
      </p:sp>
      <p:sp>
        <p:nvSpPr>
          <p:cNvPr id="469016" name="AutoShape 24"/>
          <p:cNvSpPr>
            <a:spLocks noChangeArrowheads="1"/>
          </p:cNvSpPr>
          <p:nvPr/>
        </p:nvSpPr>
        <p:spPr bwMode="auto">
          <a:xfrm flipH="1">
            <a:off x="4246563" y="2530945"/>
            <a:ext cx="1403350" cy="539750"/>
          </a:xfrm>
          <a:prstGeom prst="homePlate">
            <a:avLst>
              <a:gd name="adj" fmla="val 65000"/>
            </a:avLst>
          </a:prstGeom>
          <a:solidFill>
            <a:srgbClr val="FFCC00"/>
          </a:solidFill>
          <a:ln>
            <a:noFill/>
          </a:ln>
          <a:effectLst>
            <a:prstShdw prst="shdw17" dist="17961" dir="2700000">
              <a:srgbClr val="FFCC00">
                <a:gamma/>
                <a:shade val="60000"/>
                <a:invGamma/>
                <a:alpha val="74998"/>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nchorCtr="1"/>
          <a:lstStyle/>
          <a:p>
            <a:pPr algn="ctr" eaLnBrk="1" hangingPunct="1"/>
            <a:r>
              <a:rPr kumimoji="1" lang="ja-JP" altLang="en-US" sz="1400" b="1" dirty="0" smtClean="0"/>
              <a:t>生産要求</a:t>
            </a:r>
            <a:endParaRPr kumimoji="1" lang="pt-BR" altLang="ja-JP" sz="1400" b="1" dirty="0"/>
          </a:p>
        </p:txBody>
      </p:sp>
      <p:sp>
        <p:nvSpPr>
          <p:cNvPr id="469017" name="AutoShape 25"/>
          <p:cNvSpPr>
            <a:spLocks noChangeArrowheads="1"/>
          </p:cNvSpPr>
          <p:nvPr/>
        </p:nvSpPr>
        <p:spPr bwMode="auto">
          <a:xfrm flipH="1">
            <a:off x="2484438" y="2530945"/>
            <a:ext cx="1403350" cy="539750"/>
          </a:xfrm>
          <a:prstGeom prst="homePlate">
            <a:avLst>
              <a:gd name="adj" fmla="val 65000"/>
            </a:avLst>
          </a:prstGeom>
          <a:solidFill>
            <a:srgbClr val="FFCC00"/>
          </a:solidFill>
          <a:ln>
            <a:noFill/>
          </a:ln>
          <a:effectLst>
            <a:prstShdw prst="shdw17" dist="17961" dir="2700000">
              <a:srgbClr val="FFCC00">
                <a:gamma/>
                <a:shade val="60000"/>
                <a:invGamma/>
                <a:alpha val="74998"/>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nchorCtr="1"/>
          <a:lstStyle/>
          <a:p>
            <a:pPr algn="ctr" eaLnBrk="1" hangingPunct="1"/>
            <a:r>
              <a:rPr kumimoji="1" lang="ja-JP" altLang="en-US" sz="1400" b="1" dirty="0" smtClean="0"/>
              <a:t>生産計画</a:t>
            </a:r>
            <a:endParaRPr kumimoji="1" lang="pt-BR" altLang="ja-JP" sz="1400" b="1" dirty="0"/>
          </a:p>
        </p:txBody>
      </p:sp>
      <p:sp>
        <p:nvSpPr>
          <p:cNvPr id="469018" name="AutoShape 26"/>
          <p:cNvSpPr>
            <a:spLocks noChangeArrowheads="1"/>
          </p:cNvSpPr>
          <p:nvPr/>
        </p:nvSpPr>
        <p:spPr bwMode="auto">
          <a:xfrm flipH="1">
            <a:off x="2484438" y="3251670"/>
            <a:ext cx="1403350" cy="539750"/>
          </a:xfrm>
          <a:prstGeom prst="homePlate">
            <a:avLst>
              <a:gd name="adj" fmla="val 65000"/>
            </a:avLst>
          </a:prstGeom>
          <a:solidFill>
            <a:srgbClr val="FFCC00"/>
          </a:solidFill>
          <a:ln>
            <a:noFill/>
          </a:ln>
          <a:effectLst>
            <a:prstShdw prst="shdw17" dist="17961" dir="2700000">
              <a:srgbClr val="FFCC00">
                <a:gamma/>
                <a:shade val="60000"/>
                <a:invGamma/>
                <a:alpha val="74998"/>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nchorCtr="1"/>
          <a:lstStyle/>
          <a:p>
            <a:pPr algn="ctr" eaLnBrk="1" hangingPunct="1"/>
            <a:r>
              <a:rPr kumimoji="1" lang="ja-JP" altLang="en-US" sz="1400" b="1" dirty="0" smtClean="0"/>
              <a:t>部材発注</a:t>
            </a:r>
            <a:endParaRPr kumimoji="1" lang="pt-BR" altLang="ja-JP" sz="1400" b="1" dirty="0"/>
          </a:p>
        </p:txBody>
      </p:sp>
      <p:sp>
        <p:nvSpPr>
          <p:cNvPr id="469019" name="AutoShape 27"/>
          <p:cNvSpPr>
            <a:spLocks noChangeArrowheads="1"/>
          </p:cNvSpPr>
          <p:nvPr/>
        </p:nvSpPr>
        <p:spPr bwMode="auto">
          <a:xfrm flipH="1">
            <a:off x="468313" y="3251670"/>
            <a:ext cx="1404937" cy="539750"/>
          </a:xfrm>
          <a:prstGeom prst="homePlate">
            <a:avLst>
              <a:gd name="adj" fmla="val 65074"/>
            </a:avLst>
          </a:prstGeom>
          <a:solidFill>
            <a:srgbClr val="FFCC00"/>
          </a:solidFill>
          <a:ln>
            <a:noFill/>
          </a:ln>
          <a:effectLst>
            <a:prstShdw prst="shdw17" dist="17961" dir="2700000">
              <a:srgbClr val="FFCC00">
                <a:gamma/>
                <a:shade val="60000"/>
                <a:invGamma/>
                <a:alpha val="74998"/>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nchorCtr="1"/>
          <a:lstStyle/>
          <a:p>
            <a:pPr algn="ctr" eaLnBrk="1" hangingPunct="1"/>
            <a:r>
              <a:rPr kumimoji="1" lang="ja-JP" altLang="en-US" sz="1400" b="1" dirty="0" smtClean="0"/>
              <a:t>生産・出荷</a:t>
            </a:r>
            <a:endParaRPr kumimoji="1" lang="pt-BR" altLang="ja-JP" sz="1400" b="1" dirty="0"/>
          </a:p>
        </p:txBody>
      </p:sp>
      <p:cxnSp>
        <p:nvCxnSpPr>
          <p:cNvPr id="469020" name="AutoShape 28"/>
          <p:cNvCxnSpPr>
            <a:cxnSpLocks noChangeShapeType="1"/>
            <a:stCxn id="469015" idx="3"/>
            <a:endCxn id="469016" idx="1"/>
          </p:cNvCxnSpPr>
          <p:nvPr/>
        </p:nvCxnSpPr>
        <p:spPr bwMode="auto">
          <a:xfrm flipH="1">
            <a:off x="5649913" y="2800820"/>
            <a:ext cx="434975" cy="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9021" name="AutoShape 29"/>
          <p:cNvCxnSpPr>
            <a:cxnSpLocks noChangeShapeType="1"/>
            <a:stCxn id="469016" idx="3"/>
            <a:endCxn id="469017" idx="1"/>
          </p:cNvCxnSpPr>
          <p:nvPr/>
        </p:nvCxnSpPr>
        <p:spPr bwMode="auto">
          <a:xfrm flipH="1">
            <a:off x="3887788" y="2800820"/>
            <a:ext cx="358775" cy="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9022" name="AutoShape 30"/>
          <p:cNvCxnSpPr>
            <a:cxnSpLocks noChangeShapeType="1"/>
            <a:stCxn id="469017" idx="2"/>
            <a:endCxn id="469018" idx="0"/>
          </p:cNvCxnSpPr>
          <p:nvPr/>
        </p:nvCxnSpPr>
        <p:spPr bwMode="auto">
          <a:xfrm>
            <a:off x="3361532" y="3070695"/>
            <a:ext cx="0" cy="180975"/>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9023" name="AutoShape 31"/>
          <p:cNvCxnSpPr>
            <a:cxnSpLocks noChangeShapeType="1"/>
            <a:stCxn id="469018" idx="3"/>
            <a:endCxn id="469019" idx="1"/>
          </p:cNvCxnSpPr>
          <p:nvPr/>
        </p:nvCxnSpPr>
        <p:spPr bwMode="auto">
          <a:xfrm flipH="1">
            <a:off x="1874838" y="3521545"/>
            <a:ext cx="609600" cy="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9024" name="AutoShape 32"/>
          <p:cNvSpPr>
            <a:spLocks noChangeArrowheads="1"/>
          </p:cNvSpPr>
          <p:nvPr/>
        </p:nvSpPr>
        <p:spPr bwMode="auto">
          <a:xfrm flipH="1">
            <a:off x="6013380" y="3431703"/>
            <a:ext cx="2520822" cy="3009826"/>
          </a:xfrm>
          <a:prstGeom prst="wedgeRoundRectCallout">
            <a:avLst>
              <a:gd name="adj1" fmla="val -9802"/>
              <a:gd name="adj2" fmla="val -104107"/>
              <a:gd name="adj3" fmla="val 16667"/>
            </a:avLst>
          </a:prstGeom>
          <a:solidFill>
            <a:srgbClr val="FFFF99"/>
          </a:solidFill>
          <a:ln>
            <a:noFill/>
          </a:ln>
          <a:effectLst>
            <a:prstShdw prst="shdw17" dist="17961" dir="2700000">
              <a:srgbClr val="FFFF99">
                <a:gamma/>
                <a:shade val="60000"/>
                <a:invGamma/>
                <a:alpha val="74998"/>
              </a:srgbClr>
            </a:prstShdw>
          </a:effectLst>
          <a:extLst>
            <a:ext uri="{91240B29-F687-4f45-9708-019B960494DF}">
              <a14:hiddenLine xmlns:a14="http://schemas.microsoft.com/office/drawing/2010/main" xmlns="" w="28575">
                <a:solidFill>
                  <a:schemeClr val="tx1"/>
                </a:solidFill>
                <a:miter lim="800000"/>
                <a:headEnd/>
                <a:tailEnd/>
              </a14:hiddenLine>
            </a:ext>
          </a:extLst>
        </p:spPr>
        <p:txBody>
          <a:bodyPr wrap="none" lIns="36000" tIns="36000" rIns="36000" bIns="36000">
            <a:spAutoFit/>
          </a:bodyPr>
          <a:lstStyle/>
          <a:p>
            <a:pPr marL="90488" indent="-90488" eaLnBrk="1" hangingPunct="1">
              <a:lnSpc>
                <a:spcPct val="140000"/>
              </a:lnSpc>
            </a:pPr>
            <a:r>
              <a:rPr kumimoji="1" lang="ja-JP" altLang="en-US" b="1" u="sng" dirty="0" smtClean="0">
                <a:solidFill>
                  <a:srgbClr val="FF3300"/>
                </a:solidFill>
              </a:rPr>
              <a:t>市場の変化</a:t>
            </a:r>
            <a:r>
              <a:rPr kumimoji="1" lang="pt-BR" altLang="ja-JP" b="1" dirty="0" smtClean="0">
                <a:solidFill>
                  <a:srgbClr val="FF3300"/>
                </a:solidFill>
              </a:rPr>
              <a:t>:</a:t>
            </a:r>
            <a:endParaRPr kumimoji="1" lang="pt-BR" altLang="ja-JP" b="1" dirty="0">
              <a:solidFill>
                <a:srgbClr val="FF3300"/>
              </a:solidFill>
            </a:endParaRPr>
          </a:p>
          <a:p>
            <a:pPr marL="90488" indent="-90488" eaLnBrk="1" hangingPunct="1">
              <a:lnSpc>
                <a:spcPct val="140000"/>
              </a:lnSpc>
              <a:buFontTx/>
              <a:buChar char="•"/>
            </a:pPr>
            <a:r>
              <a:rPr kumimoji="1" lang="ja-JP" altLang="en-US" b="1" dirty="0" smtClean="0">
                <a:solidFill>
                  <a:srgbClr val="FF3300"/>
                </a:solidFill>
              </a:rPr>
              <a:t>金利</a:t>
            </a:r>
            <a:endParaRPr kumimoji="1" lang="pt-BR" altLang="ja-JP" b="1" dirty="0">
              <a:solidFill>
                <a:srgbClr val="FF3300"/>
              </a:solidFill>
            </a:endParaRPr>
          </a:p>
          <a:p>
            <a:pPr marL="90488" indent="-90488" eaLnBrk="1" hangingPunct="1">
              <a:lnSpc>
                <a:spcPct val="140000"/>
              </a:lnSpc>
              <a:buFontTx/>
              <a:buChar char="•"/>
            </a:pPr>
            <a:r>
              <a:rPr kumimoji="1" lang="ja-JP" altLang="en-US" b="1" dirty="0" smtClean="0">
                <a:solidFill>
                  <a:srgbClr val="FF3300"/>
                </a:solidFill>
              </a:rPr>
              <a:t>為替レート</a:t>
            </a:r>
            <a:r>
              <a:rPr kumimoji="1" lang="pt-BR" altLang="ja-JP" b="1" dirty="0" smtClean="0">
                <a:solidFill>
                  <a:srgbClr val="FF3300"/>
                </a:solidFill>
              </a:rPr>
              <a:t> </a:t>
            </a:r>
            <a:r>
              <a:rPr kumimoji="1" lang="pt-BR" altLang="ja-JP" b="1" dirty="0" err="1">
                <a:solidFill>
                  <a:srgbClr val="FF3300"/>
                </a:solidFill>
              </a:rPr>
              <a:t>R</a:t>
            </a:r>
            <a:r>
              <a:rPr kumimoji="1" lang="pt-BR" altLang="ja-JP" b="1" dirty="0">
                <a:solidFill>
                  <a:srgbClr val="FF3300"/>
                </a:solidFill>
              </a:rPr>
              <a:t>$ vs. US$</a:t>
            </a:r>
          </a:p>
          <a:p>
            <a:pPr marL="90488" indent="-90488" eaLnBrk="1" hangingPunct="1">
              <a:lnSpc>
                <a:spcPct val="140000"/>
              </a:lnSpc>
              <a:buFontTx/>
              <a:buChar char="•"/>
            </a:pPr>
            <a:r>
              <a:rPr kumimoji="1" lang="ja-JP" altLang="en-US" b="1" dirty="0" smtClean="0">
                <a:solidFill>
                  <a:srgbClr val="FF3300"/>
                </a:solidFill>
              </a:rPr>
              <a:t>インフレ率</a:t>
            </a:r>
            <a:endParaRPr kumimoji="1" lang="pt-BR" altLang="ja-JP" b="1" dirty="0">
              <a:solidFill>
                <a:srgbClr val="FF3300"/>
              </a:solidFill>
            </a:endParaRPr>
          </a:p>
          <a:p>
            <a:pPr marL="90488" indent="-90488" eaLnBrk="1" hangingPunct="1">
              <a:lnSpc>
                <a:spcPct val="140000"/>
              </a:lnSpc>
              <a:buFontTx/>
              <a:buChar char="•"/>
            </a:pPr>
            <a:r>
              <a:rPr kumimoji="1" lang="ja-JP" altLang="en-US" b="1" dirty="0" smtClean="0">
                <a:solidFill>
                  <a:srgbClr val="FF3300"/>
                </a:solidFill>
              </a:rPr>
              <a:t>失業率</a:t>
            </a:r>
            <a:endParaRPr kumimoji="1" lang="pt-BR" altLang="ja-JP" b="1" dirty="0" smtClean="0">
              <a:solidFill>
                <a:srgbClr val="FF3300"/>
              </a:solidFill>
            </a:endParaRPr>
          </a:p>
          <a:p>
            <a:pPr marL="90488" indent="-90488" eaLnBrk="1" hangingPunct="1">
              <a:lnSpc>
                <a:spcPct val="140000"/>
              </a:lnSpc>
              <a:buFontTx/>
              <a:buChar char="•"/>
            </a:pPr>
            <a:r>
              <a:rPr lang="ja-JP" altLang="en-US" b="1" dirty="0" smtClean="0">
                <a:solidFill>
                  <a:srgbClr val="FF3300"/>
                </a:solidFill>
              </a:rPr>
              <a:t>諸外国の経済情勢</a:t>
            </a:r>
            <a:endParaRPr kumimoji="1" lang="pt-BR" altLang="ja-JP" b="1" dirty="0">
              <a:solidFill>
                <a:srgbClr val="FF3300"/>
              </a:solidFill>
            </a:endParaRPr>
          </a:p>
          <a:p>
            <a:pPr marL="90488" indent="-90488" eaLnBrk="1" hangingPunct="1">
              <a:lnSpc>
                <a:spcPct val="140000"/>
              </a:lnSpc>
              <a:buFontTx/>
              <a:buChar char="•"/>
            </a:pPr>
            <a:r>
              <a:rPr lang="ja-JP" altLang="en-US" b="1" dirty="0" smtClean="0">
                <a:solidFill>
                  <a:srgbClr val="FF3300"/>
                </a:solidFill>
              </a:rPr>
              <a:t>他</a:t>
            </a:r>
            <a:endParaRPr kumimoji="1" lang="pt-BR" altLang="ja-JP" b="1" dirty="0">
              <a:solidFill>
                <a:srgbClr val="FF3300"/>
              </a:solidFill>
            </a:endParaRPr>
          </a:p>
        </p:txBody>
      </p:sp>
      <p:sp>
        <p:nvSpPr>
          <p:cNvPr id="469026" name="AutoShape 34"/>
          <p:cNvSpPr>
            <a:spLocks noChangeArrowheads="1"/>
          </p:cNvSpPr>
          <p:nvPr/>
        </p:nvSpPr>
        <p:spPr bwMode="auto">
          <a:xfrm>
            <a:off x="323850" y="4013047"/>
            <a:ext cx="5040313" cy="649288"/>
          </a:xfrm>
          <a:prstGeom prst="roundRect">
            <a:avLst>
              <a:gd name="adj" fmla="val 16667"/>
            </a:avLst>
          </a:prstGeom>
          <a:gradFill rotWithShape="1">
            <a:gsLst>
              <a:gs pos="0">
                <a:srgbClr val="009999">
                  <a:gamma/>
                  <a:shade val="66275"/>
                  <a:invGamma/>
                </a:srgbClr>
              </a:gs>
              <a:gs pos="50000">
                <a:srgbClr val="009999"/>
              </a:gs>
              <a:gs pos="100000">
                <a:srgbClr val="009999">
                  <a:gamma/>
                  <a:shade val="66275"/>
                  <a:invGamma/>
                </a:srgbClr>
              </a:gs>
            </a:gsLst>
            <a:lin ang="5400000" scaled="1"/>
          </a:gradFill>
          <a:ln>
            <a:noFill/>
          </a:ln>
          <a:effectLst>
            <a:prstShdw prst="shdw17" dist="17961" dir="2700000">
              <a:srgbClr val="009999">
                <a:gamma/>
                <a:shade val="60000"/>
                <a:invGamma/>
                <a:alpha val="74998"/>
              </a:srgbClr>
            </a:prstShdw>
          </a:effectLst>
          <a:extLst>
            <a:ext uri="{91240B29-F687-4f45-9708-019B960494DF}">
              <a14:hiddenLine xmlns:a14="http://schemas.microsoft.com/office/drawing/2010/main" xmlns="" w="9525">
                <a:solidFill>
                  <a:schemeClr val="tx1"/>
                </a:solidFill>
                <a:round/>
                <a:headEnd/>
                <a:tailEnd/>
              </a14:hiddenLine>
            </a:ext>
          </a:extLst>
        </p:spPr>
        <p:txBody>
          <a:bodyPr lIns="180000" tIns="36000" rIns="72000" bIns="36000" anchor="ctr"/>
          <a:lstStyle/>
          <a:p>
            <a:pPr eaLnBrk="1" hangingPunct="1"/>
            <a:r>
              <a:rPr kumimoji="1" lang="ja-JP" altLang="en-US" sz="2000" b="1" dirty="0" smtClean="0">
                <a:solidFill>
                  <a:schemeClr val="bg1"/>
                </a:solidFill>
              </a:rPr>
              <a:t>如何に早く本当に必要なだけ持ってくるか？</a:t>
            </a:r>
            <a:endParaRPr kumimoji="1" lang="pt-BR" altLang="ja-JP" sz="2000" b="1" dirty="0">
              <a:solidFill>
                <a:schemeClr val="bg1"/>
              </a:solidFill>
            </a:endParaRPr>
          </a:p>
        </p:txBody>
      </p:sp>
      <p:sp>
        <p:nvSpPr>
          <p:cNvPr id="469027" name="AutoShape 35"/>
          <p:cNvSpPr>
            <a:spLocks noChangeArrowheads="1"/>
          </p:cNvSpPr>
          <p:nvPr/>
        </p:nvSpPr>
        <p:spPr bwMode="auto">
          <a:xfrm>
            <a:off x="323850" y="5759389"/>
            <a:ext cx="4968875" cy="761475"/>
          </a:xfrm>
          <a:prstGeom prst="roundRect">
            <a:avLst>
              <a:gd name="adj" fmla="val 16667"/>
            </a:avLst>
          </a:prstGeom>
          <a:gradFill rotWithShape="1">
            <a:gsLst>
              <a:gs pos="0">
                <a:srgbClr val="3333CC">
                  <a:gamma/>
                  <a:shade val="66275"/>
                  <a:invGamma/>
                </a:srgbClr>
              </a:gs>
              <a:gs pos="50000">
                <a:srgbClr val="3333CC"/>
              </a:gs>
              <a:gs pos="100000">
                <a:srgbClr val="3333CC">
                  <a:gamma/>
                  <a:shade val="66275"/>
                  <a:invGamma/>
                </a:srgbClr>
              </a:gs>
            </a:gsLst>
            <a:lin ang="5400000" scaled="1"/>
          </a:gradFill>
          <a:ln>
            <a:noFill/>
          </a:ln>
          <a:effectLst>
            <a:prstShdw prst="shdw17" dist="17961" dir="2700000">
              <a:srgbClr val="3333CC">
                <a:gamma/>
                <a:shade val="60000"/>
                <a:invGamma/>
                <a:alpha val="74998"/>
              </a:srgbClr>
            </a:prstShdw>
          </a:effectLst>
          <a:extLst>
            <a:ext uri="{91240B29-F687-4f45-9708-019B960494DF}">
              <a14:hiddenLine xmlns:a14="http://schemas.microsoft.com/office/drawing/2010/main" xmlns="" w="9525">
                <a:solidFill>
                  <a:schemeClr val="tx1"/>
                </a:solidFill>
                <a:round/>
                <a:headEnd/>
                <a:tailEnd/>
              </a14:hiddenLine>
            </a:ext>
          </a:extLst>
        </p:spPr>
        <p:txBody>
          <a:bodyPr lIns="180000" tIns="36000" rIns="72000" bIns="36000" anchor="ctr">
            <a:spAutoFit/>
          </a:bodyPr>
          <a:lstStyle/>
          <a:p>
            <a:pPr eaLnBrk="1" hangingPunct="1"/>
            <a:r>
              <a:rPr kumimoji="1" lang="ja-JP" altLang="en-US" sz="2000" b="1" dirty="0" smtClean="0">
                <a:solidFill>
                  <a:schemeClr val="bg1"/>
                </a:solidFill>
              </a:rPr>
              <a:t>サプライチェーン全体をサプライヤーと</a:t>
            </a:r>
          </a:p>
          <a:p>
            <a:pPr eaLnBrk="1" hangingPunct="1"/>
            <a:r>
              <a:rPr kumimoji="1" lang="en-US" altLang="ja-JP" sz="2000" b="1" dirty="0" smtClean="0">
                <a:solidFill>
                  <a:schemeClr val="bg1"/>
                </a:solidFill>
              </a:rPr>
              <a:t>Win-Win</a:t>
            </a:r>
            <a:r>
              <a:rPr kumimoji="1" lang="ja-JP" altLang="en-US" sz="2000" b="1" dirty="0" smtClean="0">
                <a:solidFill>
                  <a:schemeClr val="bg1"/>
                </a:solidFill>
              </a:rPr>
              <a:t>の関係でマネージすることが重要</a:t>
            </a:r>
            <a:endParaRPr kumimoji="1" lang="pt-BR" sz="2000" b="1" dirty="0">
              <a:solidFill>
                <a:schemeClr val="bg1"/>
              </a:solidFill>
            </a:endParaRPr>
          </a:p>
        </p:txBody>
      </p:sp>
      <p:sp>
        <p:nvSpPr>
          <p:cNvPr id="469028" name="Text Box 36"/>
          <p:cNvSpPr txBox="1">
            <a:spLocks noChangeArrowheads="1"/>
          </p:cNvSpPr>
          <p:nvPr/>
        </p:nvSpPr>
        <p:spPr bwMode="auto">
          <a:xfrm>
            <a:off x="1697204" y="4827054"/>
            <a:ext cx="3527425" cy="61555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eaLnBrk="1" hangingPunct="1">
              <a:buFontTx/>
              <a:buChar char="•"/>
            </a:pPr>
            <a:r>
              <a:rPr kumimoji="1" lang="pt-BR" altLang="ja-JP" sz="2000" b="1" dirty="0"/>
              <a:t> </a:t>
            </a:r>
            <a:r>
              <a:rPr lang="ja-JP" altLang="en-US" sz="2000" b="1" dirty="0" smtClean="0"/>
              <a:t>在庫の低減</a:t>
            </a:r>
            <a:r>
              <a:rPr kumimoji="1" lang="pt-BR" altLang="ja-JP" sz="2000" b="1" dirty="0" smtClean="0"/>
              <a:t> </a:t>
            </a:r>
            <a:r>
              <a:rPr kumimoji="1" lang="pt-BR" altLang="ja-JP" sz="2000" b="1" dirty="0"/>
              <a:t>(</a:t>
            </a:r>
            <a:r>
              <a:rPr kumimoji="1" lang="pt-BR" altLang="ja-JP" sz="2000" b="1" dirty="0" smtClean="0"/>
              <a:t>=</a:t>
            </a:r>
            <a:r>
              <a:rPr lang="ja-JP" altLang="en-US" sz="2000" b="1" dirty="0" smtClean="0"/>
              <a:t>リスク</a:t>
            </a:r>
            <a:r>
              <a:rPr kumimoji="1" lang="pt-BR" altLang="ja-JP" sz="2000" b="1" dirty="0" smtClean="0"/>
              <a:t>)</a:t>
            </a:r>
            <a:r>
              <a:rPr kumimoji="1" lang="pt-BR" altLang="ja-JP" sz="2000" b="1" dirty="0"/>
              <a:t>.</a:t>
            </a:r>
          </a:p>
          <a:p>
            <a:pPr eaLnBrk="1" hangingPunct="1">
              <a:buFontTx/>
              <a:buChar char="•"/>
            </a:pPr>
            <a:r>
              <a:rPr kumimoji="1" lang="pt-BR" altLang="ja-JP" sz="2000" b="1" dirty="0"/>
              <a:t> </a:t>
            </a:r>
            <a:r>
              <a:rPr kumimoji="1" lang="ja-JP" altLang="en-US" sz="2000" b="1" dirty="0" smtClean="0"/>
              <a:t>販売機会の増加</a:t>
            </a:r>
            <a:endParaRPr kumimoji="1" lang="pt-BR" altLang="ja-JP" sz="2000" b="1" dirty="0"/>
          </a:p>
        </p:txBody>
      </p:sp>
      <p:cxnSp>
        <p:nvCxnSpPr>
          <p:cNvPr id="469029" name="AutoShape 37"/>
          <p:cNvCxnSpPr>
            <a:cxnSpLocks noChangeShapeType="1"/>
          </p:cNvCxnSpPr>
          <p:nvPr/>
        </p:nvCxnSpPr>
        <p:spPr bwMode="auto">
          <a:xfrm flipV="1">
            <a:off x="1565275" y="1572631"/>
            <a:ext cx="901700" cy="234950"/>
          </a:xfrm>
          <a:prstGeom prst="bentConnector3">
            <a:avLst>
              <a:gd name="adj1" fmla="val 79268"/>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9030" name="Line 38"/>
          <p:cNvSpPr>
            <a:spLocks noChangeShapeType="1"/>
          </p:cNvSpPr>
          <p:nvPr/>
        </p:nvSpPr>
        <p:spPr bwMode="auto">
          <a:xfrm>
            <a:off x="3203575" y="1449858"/>
            <a:ext cx="0" cy="865187"/>
          </a:xfrm>
          <a:prstGeom prst="line">
            <a:avLst/>
          </a:prstGeom>
          <a:noFill/>
          <a:ln w="28575" cap="rnd">
            <a:solidFill>
              <a:srgbClr val="000000"/>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endParaRPr lang="ja-JP" altLang="en-US"/>
          </a:p>
        </p:txBody>
      </p:sp>
      <p:sp>
        <p:nvSpPr>
          <p:cNvPr id="469005" name="AutoShape 13"/>
          <p:cNvSpPr>
            <a:spLocks noChangeArrowheads="1"/>
          </p:cNvSpPr>
          <p:nvPr/>
        </p:nvSpPr>
        <p:spPr bwMode="auto">
          <a:xfrm rot="10800000" flipH="1">
            <a:off x="179388" y="1540345"/>
            <a:ext cx="1403350" cy="431800"/>
          </a:xfrm>
          <a:prstGeom prst="homePlate">
            <a:avLst>
              <a:gd name="adj" fmla="val 81250"/>
            </a:avLst>
          </a:prstGeom>
          <a:solidFill>
            <a:srgbClr val="BDEFFF"/>
          </a:solidFill>
          <a:ln>
            <a:noFill/>
          </a:ln>
          <a:effectLst>
            <a:prstShdw prst="shdw17" dist="17961" dir="2700000">
              <a:srgbClr val="6699FF">
                <a:gamma/>
                <a:shade val="60000"/>
                <a:invGamma/>
                <a:alpha val="74998"/>
              </a:srgbClr>
            </a:prstShdw>
          </a:effectLst>
          <a:extLst/>
        </p:spPr>
        <p:txBody>
          <a:bodyPr rot="10800000" wrap="none" lIns="0" tIns="0" rIns="0" bIns="0" anchor="ctr"/>
          <a:lstStyle/>
          <a:p>
            <a:pPr algn="ctr" eaLnBrk="1" hangingPunct="1"/>
            <a:r>
              <a:rPr kumimoji="1" lang="ja-JP" altLang="en-US" sz="1200" b="1" dirty="0" smtClean="0"/>
              <a:t>海外サプライヤー</a:t>
            </a:r>
            <a:endParaRPr kumimoji="1" lang="pt-BR" altLang="ja-JP" sz="1200" b="1" dirty="0"/>
          </a:p>
        </p:txBody>
      </p:sp>
      <p:sp>
        <p:nvSpPr>
          <p:cNvPr id="468996" name="AutoShape 4"/>
          <p:cNvSpPr>
            <a:spLocks noChangeArrowheads="1"/>
          </p:cNvSpPr>
          <p:nvPr/>
        </p:nvSpPr>
        <p:spPr bwMode="auto">
          <a:xfrm rot="10800000" flipH="1">
            <a:off x="2484438" y="1305395"/>
            <a:ext cx="1403350" cy="431800"/>
          </a:xfrm>
          <a:prstGeom prst="homePlate">
            <a:avLst>
              <a:gd name="adj" fmla="val 81250"/>
            </a:avLst>
          </a:prstGeom>
          <a:solidFill>
            <a:srgbClr val="BDEFFF"/>
          </a:solidFill>
          <a:ln>
            <a:noFill/>
          </a:ln>
          <a:effectLst>
            <a:prstShdw prst="shdw17" dist="17961" dir="2700000">
              <a:srgbClr val="6699FF">
                <a:gamma/>
                <a:shade val="60000"/>
                <a:invGamma/>
                <a:alpha val="74998"/>
              </a:srgbClr>
            </a:prstShdw>
          </a:effectLst>
          <a:extLst/>
        </p:spPr>
        <p:txBody>
          <a:bodyPr rot="10800000" wrap="none" lIns="0" tIns="0" rIns="0" bIns="0" anchor="ctr"/>
          <a:lstStyle/>
          <a:p>
            <a:pPr algn="ctr" eaLnBrk="1" hangingPunct="1"/>
            <a:r>
              <a:rPr kumimoji="1" lang="ja-JP" altLang="en-US" sz="1400" b="1" dirty="0" smtClean="0"/>
              <a:t>組立メーカー</a:t>
            </a:r>
            <a:endParaRPr kumimoji="1" lang="pt-BR" altLang="ja-JP" sz="1400" b="1" dirty="0"/>
          </a:p>
        </p:txBody>
      </p:sp>
      <p:sp>
        <p:nvSpPr>
          <p:cNvPr id="469031" name="AutoShape 39"/>
          <p:cNvSpPr>
            <a:spLocks noChangeArrowheads="1"/>
          </p:cNvSpPr>
          <p:nvPr/>
        </p:nvSpPr>
        <p:spPr bwMode="auto">
          <a:xfrm>
            <a:off x="5451751" y="4186708"/>
            <a:ext cx="431800" cy="360362"/>
          </a:xfrm>
          <a:prstGeom prst="leftArrow">
            <a:avLst>
              <a:gd name="adj1" fmla="val 50000"/>
              <a:gd name="adj2" fmla="val 58592"/>
            </a:avLst>
          </a:prstGeom>
          <a:solidFill>
            <a:srgbClr val="FFCC00"/>
          </a:solidFill>
          <a:ln>
            <a:noFill/>
          </a:ln>
          <a:effectLst>
            <a:prstShdw prst="shdw17" dist="17961" dir="2700000">
              <a:srgbClr val="FFCC00">
                <a:gamma/>
                <a:shade val="60000"/>
                <a:invGamma/>
                <a:alpha val="74998"/>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nchor="ctr"/>
          <a:lstStyle/>
          <a:p>
            <a:endParaRPr lang="ja-JP" altLang="en-US"/>
          </a:p>
        </p:txBody>
      </p:sp>
      <p:sp>
        <p:nvSpPr>
          <p:cNvPr id="39" name="Text Box 21"/>
          <p:cNvSpPr txBox="1">
            <a:spLocks noChangeArrowheads="1"/>
          </p:cNvSpPr>
          <p:nvPr/>
        </p:nvSpPr>
        <p:spPr bwMode="auto">
          <a:xfrm>
            <a:off x="5548369" y="930647"/>
            <a:ext cx="42319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eaLnBrk="1" hangingPunct="1">
              <a:spcBef>
                <a:spcPct val="50000"/>
              </a:spcBef>
            </a:pPr>
            <a:r>
              <a:rPr kumimoji="1" lang="ja-JP" altLang="en-US" sz="1600" b="1" dirty="0" smtClean="0"/>
              <a:t>輸送</a:t>
            </a:r>
            <a:endParaRPr kumimoji="1" lang="pt-BR" altLang="ja-JP" sz="1600" b="1" dirty="0"/>
          </a:p>
        </p:txBody>
      </p:sp>
      <p:pic>
        <p:nvPicPr>
          <p:cNvPr id="4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91" y="84726"/>
            <a:ext cx="1320510" cy="1071134"/>
          </a:xfrm>
          <a:prstGeom prst="rect">
            <a:avLst/>
          </a:prstGeom>
        </p:spPr>
      </p:pic>
    </p:spTree>
    <p:extLst>
      <p:ext uri="{BB962C8B-B14F-4D97-AF65-F5344CB8AC3E}">
        <p14:creationId xmlns:p14="http://schemas.microsoft.com/office/powerpoint/2010/main" val="605449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p:extLst>
              <p:ext uri="{D42A27DB-BD31-4B8C-83A1-F6EECF244321}">
                <p14:modId xmlns:p14="http://schemas.microsoft.com/office/powerpoint/2010/main" val="3665173633"/>
              </p:ext>
            </p:extLst>
          </p:nvPr>
        </p:nvGraphicFramePr>
        <p:xfrm>
          <a:off x="-771525" y="1657350"/>
          <a:ext cx="10344150" cy="3803650"/>
        </p:xfrm>
        <a:graphic>
          <a:graphicData uri="http://schemas.openxmlformats.org/drawingml/2006/chart">
            <c:chart xmlns:c="http://schemas.openxmlformats.org/drawingml/2006/chart" xmlns:r="http://schemas.openxmlformats.org/officeDocument/2006/relationships" r:id="rId3"/>
          </a:graphicData>
        </a:graphic>
      </p:graphicFrame>
      <p:sp>
        <p:nvSpPr>
          <p:cNvPr id="219139" name="Line 3"/>
          <p:cNvSpPr>
            <a:spLocks noChangeShapeType="1"/>
          </p:cNvSpPr>
          <p:nvPr/>
        </p:nvSpPr>
        <p:spPr bwMode="auto">
          <a:xfrm>
            <a:off x="2057400" y="1343026"/>
            <a:ext cx="0" cy="4894263"/>
          </a:xfrm>
          <a:prstGeom prst="line">
            <a:avLst/>
          </a:prstGeom>
          <a:noFill/>
          <a:ln w="3175" cap="rnd">
            <a:solidFill>
              <a:srgbClr val="4D4D4D"/>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ja-JP" altLang="en-US"/>
          </a:p>
        </p:txBody>
      </p:sp>
      <p:sp>
        <p:nvSpPr>
          <p:cNvPr id="219140" name="Line 4"/>
          <p:cNvSpPr>
            <a:spLocks noChangeShapeType="1"/>
          </p:cNvSpPr>
          <p:nvPr/>
        </p:nvSpPr>
        <p:spPr bwMode="auto">
          <a:xfrm>
            <a:off x="3591658" y="1343026"/>
            <a:ext cx="0" cy="4894263"/>
          </a:xfrm>
          <a:prstGeom prst="line">
            <a:avLst/>
          </a:prstGeom>
          <a:noFill/>
          <a:ln w="3175" cap="rnd">
            <a:solidFill>
              <a:srgbClr val="4D4D4D"/>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ja-JP" altLang="en-US"/>
          </a:p>
        </p:txBody>
      </p:sp>
      <p:sp>
        <p:nvSpPr>
          <p:cNvPr id="219141" name="Line 5"/>
          <p:cNvSpPr>
            <a:spLocks noChangeShapeType="1"/>
          </p:cNvSpPr>
          <p:nvPr/>
        </p:nvSpPr>
        <p:spPr bwMode="auto">
          <a:xfrm>
            <a:off x="5159620" y="1198563"/>
            <a:ext cx="0" cy="4894262"/>
          </a:xfrm>
          <a:prstGeom prst="line">
            <a:avLst/>
          </a:prstGeom>
          <a:noFill/>
          <a:ln w="3175" cap="rnd">
            <a:solidFill>
              <a:srgbClr val="4D4D4D"/>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ja-JP" altLang="en-US"/>
          </a:p>
        </p:txBody>
      </p:sp>
      <p:sp>
        <p:nvSpPr>
          <p:cNvPr id="219142" name="Line 6"/>
          <p:cNvSpPr>
            <a:spLocks noChangeShapeType="1"/>
          </p:cNvSpPr>
          <p:nvPr/>
        </p:nvSpPr>
        <p:spPr bwMode="auto">
          <a:xfrm>
            <a:off x="6702669" y="1328738"/>
            <a:ext cx="0" cy="4894262"/>
          </a:xfrm>
          <a:prstGeom prst="line">
            <a:avLst/>
          </a:prstGeom>
          <a:noFill/>
          <a:ln w="3175" cap="rnd">
            <a:solidFill>
              <a:srgbClr val="4D4D4D"/>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ja-JP" altLang="en-US"/>
          </a:p>
        </p:txBody>
      </p:sp>
      <p:sp>
        <p:nvSpPr>
          <p:cNvPr id="219143" name="Line 7"/>
          <p:cNvSpPr>
            <a:spLocks noChangeShapeType="1"/>
          </p:cNvSpPr>
          <p:nvPr/>
        </p:nvSpPr>
        <p:spPr bwMode="auto">
          <a:xfrm>
            <a:off x="8261838" y="1343026"/>
            <a:ext cx="0" cy="4894263"/>
          </a:xfrm>
          <a:prstGeom prst="line">
            <a:avLst/>
          </a:prstGeom>
          <a:noFill/>
          <a:ln w="3175" cap="rnd">
            <a:solidFill>
              <a:srgbClr val="4D4D4D"/>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ja-JP" altLang="en-US"/>
          </a:p>
        </p:txBody>
      </p:sp>
      <p:sp>
        <p:nvSpPr>
          <p:cNvPr id="219144" name="Line 8"/>
          <p:cNvSpPr>
            <a:spLocks noChangeShapeType="1"/>
          </p:cNvSpPr>
          <p:nvPr/>
        </p:nvSpPr>
        <p:spPr bwMode="auto">
          <a:xfrm>
            <a:off x="570035" y="1343026"/>
            <a:ext cx="0" cy="4894263"/>
          </a:xfrm>
          <a:prstGeom prst="line">
            <a:avLst/>
          </a:prstGeom>
          <a:noFill/>
          <a:ln w="3175" cap="rnd">
            <a:solidFill>
              <a:srgbClr val="4D4D4D"/>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ja-JP" altLang="en-US"/>
          </a:p>
        </p:txBody>
      </p:sp>
      <p:sp>
        <p:nvSpPr>
          <p:cNvPr id="219145" name="Line 9"/>
          <p:cNvSpPr>
            <a:spLocks noChangeShapeType="1"/>
          </p:cNvSpPr>
          <p:nvPr/>
        </p:nvSpPr>
        <p:spPr bwMode="auto">
          <a:xfrm flipV="1">
            <a:off x="419100" y="1447800"/>
            <a:ext cx="8088923"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600" tIns="46800" rIns="93600" bIns="46800" anchor="ctr">
            <a:spAutoFit/>
          </a:bodyPr>
          <a:lstStyle/>
          <a:p>
            <a:pPr>
              <a:defRPr/>
            </a:pPr>
            <a:endParaRPr lang="ja-JP" altLang="en-US"/>
          </a:p>
        </p:txBody>
      </p:sp>
      <p:sp>
        <p:nvSpPr>
          <p:cNvPr id="219146" name="Text Box 10"/>
          <p:cNvSpPr txBox="1">
            <a:spLocks noChangeArrowheads="1"/>
          </p:cNvSpPr>
          <p:nvPr/>
        </p:nvSpPr>
        <p:spPr bwMode="auto">
          <a:xfrm>
            <a:off x="7195486" y="1049437"/>
            <a:ext cx="645341"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N + 4</a:t>
            </a:r>
          </a:p>
        </p:txBody>
      </p:sp>
      <p:sp>
        <p:nvSpPr>
          <p:cNvPr id="219147" name="Text Box 11"/>
          <p:cNvSpPr txBox="1">
            <a:spLocks noChangeArrowheads="1"/>
          </p:cNvSpPr>
          <p:nvPr/>
        </p:nvSpPr>
        <p:spPr bwMode="auto">
          <a:xfrm>
            <a:off x="3401159" y="981075"/>
            <a:ext cx="378069"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60</a:t>
            </a:r>
          </a:p>
        </p:txBody>
      </p:sp>
      <p:sp>
        <p:nvSpPr>
          <p:cNvPr id="219149" name="Text Box 13"/>
          <p:cNvSpPr txBox="1">
            <a:spLocks noChangeArrowheads="1"/>
          </p:cNvSpPr>
          <p:nvPr/>
        </p:nvSpPr>
        <p:spPr bwMode="auto">
          <a:xfrm>
            <a:off x="6462346" y="981075"/>
            <a:ext cx="482112"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120</a:t>
            </a:r>
          </a:p>
        </p:txBody>
      </p:sp>
      <p:sp>
        <p:nvSpPr>
          <p:cNvPr id="219150" name="Text Box 14"/>
          <p:cNvSpPr txBox="1">
            <a:spLocks noChangeArrowheads="1"/>
          </p:cNvSpPr>
          <p:nvPr/>
        </p:nvSpPr>
        <p:spPr bwMode="auto">
          <a:xfrm>
            <a:off x="8021515" y="981075"/>
            <a:ext cx="482112"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150</a:t>
            </a:r>
          </a:p>
        </p:txBody>
      </p:sp>
      <p:sp>
        <p:nvSpPr>
          <p:cNvPr id="219151" name="Text Box 15"/>
          <p:cNvSpPr txBox="1">
            <a:spLocks noChangeArrowheads="1"/>
          </p:cNvSpPr>
          <p:nvPr/>
        </p:nvSpPr>
        <p:spPr bwMode="auto">
          <a:xfrm>
            <a:off x="2582455" y="1049437"/>
            <a:ext cx="645341"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N + 1</a:t>
            </a:r>
          </a:p>
        </p:txBody>
      </p:sp>
      <p:sp>
        <p:nvSpPr>
          <p:cNvPr id="219152" name="Text Box 16"/>
          <p:cNvSpPr txBox="1">
            <a:spLocks noChangeArrowheads="1"/>
          </p:cNvSpPr>
          <p:nvPr/>
        </p:nvSpPr>
        <p:spPr bwMode="auto">
          <a:xfrm>
            <a:off x="4119644" y="1049437"/>
            <a:ext cx="645341"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N + 2</a:t>
            </a:r>
          </a:p>
        </p:txBody>
      </p:sp>
      <p:sp>
        <p:nvSpPr>
          <p:cNvPr id="219153" name="Text Box 17"/>
          <p:cNvSpPr txBox="1">
            <a:spLocks noChangeArrowheads="1"/>
          </p:cNvSpPr>
          <p:nvPr/>
        </p:nvSpPr>
        <p:spPr bwMode="auto">
          <a:xfrm>
            <a:off x="5657565" y="1049437"/>
            <a:ext cx="645341"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N + 3</a:t>
            </a:r>
          </a:p>
        </p:txBody>
      </p:sp>
      <p:sp>
        <p:nvSpPr>
          <p:cNvPr id="219154" name="Text Box 18"/>
          <p:cNvSpPr txBox="1">
            <a:spLocks noChangeArrowheads="1"/>
          </p:cNvSpPr>
          <p:nvPr/>
        </p:nvSpPr>
        <p:spPr bwMode="auto">
          <a:xfrm>
            <a:off x="1868366" y="981075"/>
            <a:ext cx="378069"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30</a:t>
            </a:r>
          </a:p>
        </p:txBody>
      </p:sp>
      <p:sp>
        <p:nvSpPr>
          <p:cNvPr id="219155" name="Text Box 19"/>
          <p:cNvSpPr txBox="1">
            <a:spLocks noChangeArrowheads="1"/>
          </p:cNvSpPr>
          <p:nvPr/>
        </p:nvSpPr>
        <p:spPr bwMode="auto">
          <a:xfrm>
            <a:off x="1214220" y="1049437"/>
            <a:ext cx="304503"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dirty="0" smtClean="0">
                <a:latin typeface="Tahoma" charset="0"/>
              </a:rPr>
              <a:t>N</a:t>
            </a:r>
            <a:endParaRPr kumimoji="1" lang="en-US" altLang="ja-JP" sz="1400" dirty="0">
              <a:latin typeface="Tahoma" charset="0"/>
            </a:endParaRPr>
          </a:p>
        </p:txBody>
      </p:sp>
      <p:sp>
        <p:nvSpPr>
          <p:cNvPr id="219156" name="Text Box 20"/>
          <p:cNvSpPr txBox="1">
            <a:spLocks noChangeArrowheads="1"/>
          </p:cNvSpPr>
          <p:nvPr/>
        </p:nvSpPr>
        <p:spPr bwMode="auto">
          <a:xfrm>
            <a:off x="429431" y="979587"/>
            <a:ext cx="282675"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a:latin typeface="Tahoma" charset="0"/>
              </a:rPr>
              <a:t>0</a:t>
            </a:r>
          </a:p>
        </p:txBody>
      </p:sp>
      <p:sp>
        <p:nvSpPr>
          <p:cNvPr id="219157" name="Rectangle 21"/>
          <p:cNvSpPr>
            <a:spLocks noChangeArrowheads="1"/>
          </p:cNvSpPr>
          <p:nvPr/>
        </p:nvSpPr>
        <p:spPr bwMode="auto">
          <a:xfrm>
            <a:off x="1370134" y="163513"/>
            <a:ext cx="6828677"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075" tIns="46038" rIns="92075" bIns="46038" anchor="ctr"/>
          <a:lstStyle/>
          <a:p>
            <a:pPr algn="ctr" eaLnBrk="1" hangingPunct="1">
              <a:lnSpc>
                <a:spcPct val="105000"/>
              </a:lnSpc>
              <a:defRPr/>
            </a:pPr>
            <a:r>
              <a:rPr kumimoji="1" lang="en-US" altLang="ja-JP" sz="2400" b="1" dirty="0" smtClean="0">
                <a:latin typeface="+mj-lt"/>
              </a:rPr>
              <a:t>10.</a:t>
            </a:r>
            <a:r>
              <a:rPr kumimoji="1" lang="ja-JP" altLang="en-US" sz="2400" b="1" dirty="0" smtClean="0">
                <a:latin typeface="+mj-lt"/>
              </a:rPr>
              <a:t>通貨（</a:t>
            </a:r>
            <a:r>
              <a:rPr kumimoji="1" lang="en-US" altLang="ja-JP" sz="2400" b="1" dirty="0" smtClean="0">
                <a:latin typeface="+mj-lt"/>
              </a:rPr>
              <a:t>R$</a:t>
            </a:r>
            <a:r>
              <a:rPr kumimoji="1" lang="ja-JP" altLang="en-US" sz="2400" b="1" dirty="0" smtClean="0">
                <a:latin typeface="+mj-lt"/>
              </a:rPr>
              <a:t>）の下落時の影響</a:t>
            </a:r>
            <a:r>
              <a:rPr lang="en-US" altLang="ja-JP" sz="2400" b="1" dirty="0" smtClean="0">
                <a:latin typeface="+mj-lt"/>
              </a:rPr>
              <a:t>(</a:t>
            </a:r>
            <a:r>
              <a:rPr lang="ja-JP" altLang="en-US" sz="2400" b="1" dirty="0" smtClean="0">
                <a:latin typeface="+mj-lt"/>
              </a:rPr>
              <a:t>シュミレーション</a:t>
            </a:r>
            <a:r>
              <a:rPr lang="en-US" altLang="ja-JP" sz="2400" b="1" dirty="0" smtClean="0">
                <a:latin typeface="+mj-lt"/>
              </a:rPr>
              <a:t>)</a:t>
            </a:r>
            <a:endParaRPr kumimoji="1" lang="ja-JP" altLang="en-US" sz="2400" b="1" dirty="0">
              <a:latin typeface="+mj-lt"/>
            </a:endParaRPr>
          </a:p>
        </p:txBody>
      </p:sp>
      <p:sp>
        <p:nvSpPr>
          <p:cNvPr id="219160" name="AutoShape 24"/>
          <p:cNvSpPr>
            <a:spLocks noChangeArrowheads="1"/>
          </p:cNvSpPr>
          <p:nvPr/>
        </p:nvSpPr>
        <p:spPr bwMode="auto">
          <a:xfrm>
            <a:off x="1381859" y="3446463"/>
            <a:ext cx="6180992" cy="215900"/>
          </a:xfrm>
          <a:prstGeom prst="homePlate">
            <a:avLst>
              <a:gd name="adj" fmla="val 157945"/>
            </a:avLst>
          </a:prstGeom>
          <a:solidFill>
            <a:srgbClr val="99CC00"/>
          </a:solidFill>
          <a:ln>
            <a:noFill/>
          </a:ln>
          <a:effectLst/>
          <a:extLst>
            <a:ext uri="{91240B29-F687-4f45-9708-019B960494DF}">
              <a14:hiddenLine xmlns:a14="http://schemas.microsoft.com/office/drawing/2010/main" xmlns="" w="9525">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nchorCtr="1"/>
          <a:lstStyle/>
          <a:p>
            <a:pPr algn="ctr">
              <a:defRPr/>
            </a:pPr>
            <a:r>
              <a:rPr kumimoji="1" lang="ja-JP" altLang="en-US" sz="1400" dirty="0"/>
              <a:t>　　　　</a:t>
            </a:r>
            <a:r>
              <a:rPr kumimoji="1" lang="ja-JP" altLang="en-US" sz="1400" dirty="0" smtClean="0"/>
              <a:t>決済期間</a:t>
            </a:r>
            <a:endParaRPr kumimoji="1" lang="en-US" altLang="ja-JP" sz="1400" dirty="0"/>
          </a:p>
        </p:txBody>
      </p:sp>
      <p:sp>
        <p:nvSpPr>
          <p:cNvPr id="219161" name="AutoShape 25"/>
          <p:cNvSpPr>
            <a:spLocks noChangeArrowheads="1"/>
          </p:cNvSpPr>
          <p:nvPr/>
        </p:nvSpPr>
        <p:spPr bwMode="auto">
          <a:xfrm>
            <a:off x="733995" y="2934456"/>
            <a:ext cx="914400" cy="461665"/>
          </a:xfrm>
          <a:prstGeom prst="wedgeRectCallout">
            <a:avLst>
              <a:gd name="adj1" fmla="val 40782"/>
              <a:gd name="adj2" fmla="val -87634"/>
            </a:avLst>
          </a:prstGeom>
          <a:noFill/>
          <a:ln w="12700">
            <a:solidFill>
              <a:schemeClr val="tx1"/>
            </a:solidFill>
            <a:miter lim="800000"/>
            <a:headEnd/>
            <a:tailEnd/>
          </a:ln>
          <a:effectLst/>
          <a:extLst>
            <a:ext uri="{909E8E84-426E-40dd-AFC4-6F175D3DCCD1}">
              <a14:hiddenFill xmlns:a14="http://schemas.microsoft.com/office/drawing/2010/main" xmlns="">
                <a:gradFill rotWithShape="1">
                  <a:gsLst>
                    <a:gs pos="0">
                      <a:srgbClr val="FFFFFF">
                        <a:gamma/>
                        <a:shade val="75686"/>
                        <a:invGamma/>
                      </a:srgbClr>
                    </a:gs>
                    <a:gs pos="50000">
                      <a:srgbClr val="FFFFFF"/>
                    </a:gs>
                    <a:gs pos="100000">
                      <a:srgbClr val="FFFFFF">
                        <a:gamma/>
                        <a:shade val="75686"/>
                        <a:invGamma/>
                      </a:srgbClr>
                    </a:gs>
                  </a:gsLst>
                  <a:lin ang="5400000" scaled="1"/>
                </a:gra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p>
            <a:pPr algn="ctr">
              <a:defRPr/>
            </a:pPr>
            <a:r>
              <a:rPr lang="ja-JP" altLang="en-US" sz="1200" dirty="0" smtClean="0"/>
              <a:t>船積み時レート</a:t>
            </a:r>
            <a:endParaRPr kumimoji="1" lang="en-US" altLang="ja-JP" sz="1200" dirty="0"/>
          </a:p>
        </p:txBody>
      </p:sp>
      <p:sp>
        <p:nvSpPr>
          <p:cNvPr id="219162" name="Text Box 26"/>
          <p:cNvSpPr txBox="1">
            <a:spLocks noChangeArrowheads="1"/>
          </p:cNvSpPr>
          <p:nvPr/>
        </p:nvSpPr>
        <p:spPr bwMode="auto">
          <a:xfrm>
            <a:off x="823546" y="1555750"/>
            <a:ext cx="1006720" cy="306388"/>
          </a:xfrm>
          <a:prstGeom prst="rect">
            <a:avLst/>
          </a:prstGeom>
          <a:solidFill>
            <a:schemeClr val="bg1"/>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ja-JP" altLang="en-US" sz="1400" dirty="0" smtClean="0">
                <a:latin typeface="Tahoma" charset="0"/>
              </a:rPr>
              <a:t>船積み出荷</a:t>
            </a:r>
            <a:endParaRPr kumimoji="1" lang="en-US" altLang="ja-JP" sz="1400" dirty="0">
              <a:latin typeface="Tahoma" charset="0"/>
            </a:endParaRPr>
          </a:p>
        </p:txBody>
      </p:sp>
      <p:sp>
        <p:nvSpPr>
          <p:cNvPr id="219163" name="Text Box 27"/>
          <p:cNvSpPr txBox="1">
            <a:spLocks noChangeArrowheads="1"/>
          </p:cNvSpPr>
          <p:nvPr/>
        </p:nvSpPr>
        <p:spPr bwMode="auto">
          <a:xfrm>
            <a:off x="2366597" y="1555750"/>
            <a:ext cx="1006719" cy="306388"/>
          </a:xfrm>
          <a:prstGeom prst="rect">
            <a:avLst/>
          </a:prstGeom>
          <a:solidFill>
            <a:schemeClr val="bg1"/>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ja-JP" altLang="en-US" sz="1400" dirty="0" smtClean="0">
                <a:latin typeface="Tahoma" charset="0"/>
              </a:rPr>
              <a:t>到着・入荷</a:t>
            </a:r>
            <a:endParaRPr kumimoji="1" lang="en-US" altLang="ja-JP" sz="1400" dirty="0">
              <a:latin typeface="Tahoma" charset="0"/>
            </a:endParaRPr>
          </a:p>
        </p:txBody>
      </p:sp>
      <p:sp>
        <p:nvSpPr>
          <p:cNvPr id="219164" name="Text Box 28"/>
          <p:cNvSpPr txBox="1">
            <a:spLocks noChangeArrowheads="1"/>
          </p:cNvSpPr>
          <p:nvPr/>
        </p:nvSpPr>
        <p:spPr bwMode="auto">
          <a:xfrm>
            <a:off x="3953608" y="1555750"/>
            <a:ext cx="1005254" cy="306388"/>
          </a:xfrm>
          <a:prstGeom prst="rect">
            <a:avLst/>
          </a:prstGeom>
          <a:solidFill>
            <a:schemeClr val="bg1"/>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ja-JP" altLang="en-US" sz="1400" dirty="0" smtClean="0">
                <a:latin typeface="Tahoma" charset="0"/>
              </a:rPr>
              <a:t>出荷売上げ</a:t>
            </a:r>
            <a:endParaRPr kumimoji="1" lang="en-US" altLang="ja-JP" sz="1400" dirty="0">
              <a:latin typeface="Tahoma" charset="0"/>
            </a:endParaRPr>
          </a:p>
        </p:txBody>
      </p:sp>
      <p:sp>
        <p:nvSpPr>
          <p:cNvPr id="219165" name="Text Box 29"/>
          <p:cNvSpPr txBox="1">
            <a:spLocks noChangeArrowheads="1"/>
          </p:cNvSpPr>
          <p:nvPr/>
        </p:nvSpPr>
        <p:spPr bwMode="auto">
          <a:xfrm>
            <a:off x="5354516" y="1555750"/>
            <a:ext cx="1006720" cy="306388"/>
          </a:xfrm>
          <a:prstGeom prst="rect">
            <a:avLst/>
          </a:prstGeom>
          <a:solidFill>
            <a:schemeClr val="bg1"/>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ja-JP" altLang="en-US" sz="1400" dirty="0" smtClean="0">
                <a:latin typeface="Tahoma" charset="0"/>
              </a:rPr>
              <a:t>代金回収</a:t>
            </a:r>
            <a:endParaRPr kumimoji="1" lang="en-US" altLang="ja-JP" sz="1400" dirty="0">
              <a:latin typeface="Tahoma" charset="0"/>
            </a:endParaRPr>
          </a:p>
        </p:txBody>
      </p:sp>
      <p:sp>
        <p:nvSpPr>
          <p:cNvPr id="219166" name="Text Box 30"/>
          <p:cNvSpPr txBox="1">
            <a:spLocks noChangeArrowheads="1"/>
          </p:cNvSpPr>
          <p:nvPr/>
        </p:nvSpPr>
        <p:spPr bwMode="auto">
          <a:xfrm>
            <a:off x="6960577" y="1555750"/>
            <a:ext cx="1006720" cy="306388"/>
          </a:xfrm>
          <a:prstGeom prst="rect">
            <a:avLst/>
          </a:prstGeom>
          <a:solidFill>
            <a:schemeClr val="bg1"/>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ja-JP" altLang="en-US" sz="1400" dirty="0" smtClean="0">
                <a:latin typeface="Tahoma" charset="0"/>
              </a:rPr>
              <a:t>輸入代金決済</a:t>
            </a:r>
            <a:endParaRPr kumimoji="1" lang="en-US" altLang="ja-JP" sz="1400" dirty="0">
              <a:latin typeface="Tahoma" charset="0"/>
            </a:endParaRPr>
          </a:p>
        </p:txBody>
      </p:sp>
      <p:sp>
        <p:nvSpPr>
          <p:cNvPr id="219167" name="Line 31"/>
          <p:cNvSpPr>
            <a:spLocks noChangeShapeType="1"/>
          </p:cNvSpPr>
          <p:nvPr/>
        </p:nvSpPr>
        <p:spPr bwMode="auto">
          <a:xfrm>
            <a:off x="1370135" y="1339850"/>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defRPr/>
            </a:pPr>
            <a:endParaRPr lang="ja-JP" altLang="en-US"/>
          </a:p>
        </p:txBody>
      </p:sp>
      <p:sp>
        <p:nvSpPr>
          <p:cNvPr id="219168" name="Line 32"/>
          <p:cNvSpPr>
            <a:spLocks noChangeShapeType="1"/>
          </p:cNvSpPr>
          <p:nvPr/>
        </p:nvSpPr>
        <p:spPr bwMode="auto">
          <a:xfrm>
            <a:off x="2914650" y="1339850"/>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defRPr/>
            </a:pPr>
            <a:endParaRPr lang="ja-JP" altLang="en-US"/>
          </a:p>
        </p:txBody>
      </p:sp>
      <p:sp>
        <p:nvSpPr>
          <p:cNvPr id="219169" name="Line 33"/>
          <p:cNvSpPr>
            <a:spLocks noChangeShapeType="1"/>
          </p:cNvSpPr>
          <p:nvPr/>
        </p:nvSpPr>
        <p:spPr bwMode="auto">
          <a:xfrm>
            <a:off x="4460631" y="1339850"/>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defRPr/>
            </a:pPr>
            <a:endParaRPr lang="ja-JP" altLang="en-US"/>
          </a:p>
        </p:txBody>
      </p:sp>
      <p:sp>
        <p:nvSpPr>
          <p:cNvPr id="219170" name="Line 34"/>
          <p:cNvSpPr>
            <a:spLocks noChangeShapeType="1"/>
          </p:cNvSpPr>
          <p:nvPr/>
        </p:nvSpPr>
        <p:spPr bwMode="auto">
          <a:xfrm>
            <a:off x="6006612" y="1339850"/>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defRPr/>
            </a:pPr>
            <a:endParaRPr lang="ja-JP" altLang="en-US"/>
          </a:p>
        </p:txBody>
      </p:sp>
      <p:sp>
        <p:nvSpPr>
          <p:cNvPr id="219171" name="Line 35"/>
          <p:cNvSpPr>
            <a:spLocks noChangeShapeType="1"/>
          </p:cNvSpPr>
          <p:nvPr/>
        </p:nvSpPr>
        <p:spPr bwMode="auto">
          <a:xfrm>
            <a:off x="7486650" y="1339850"/>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defRPr/>
            </a:pPr>
            <a:endParaRPr lang="ja-JP" altLang="en-US"/>
          </a:p>
        </p:txBody>
      </p:sp>
      <p:sp>
        <p:nvSpPr>
          <p:cNvPr id="219172" name="AutoShape 36"/>
          <p:cNvSpPr>
            <a:spLocks noChangeArrowheads="1"/>
          </p:cNvSpPr>
          <p:nvPr/>
        </p:nvSpPr>
        <p:spPr bwMode="auto">
          <a:xfrm>
            <a:off x="1737785" y="2932868"/>
            <a:ext cx="1062403" cy="461665"/>
          </a:xfrm>
          <a:prstGeom prst="wedgeRectCallout">
            <a:avLst>
              <a:gd name="adj1" fmla="val -49092"/>
              <a:gd name="adj2" fmla="val -88185"/>
            </a:avLst>
          </a:prstGeom>
          <a:noFill/>
          <a:ln w="12700">
            <a:solidFill>
              <a:schemeClr val="tx1"/>
            </a:solidFill>
            <a:miter lim="800000"/>
            <a:headEnd/>
            <a:tailEnd/>
          </a:ln>
          <a:effectLst/>
          <a:extLst>
            <a:ext uri="{909E8E84-426E-40dd-AFC4-6F175D3DCCD1}">
              <a14:hiddenFill xmlns:a14="http://schemas.microsoft.com/office/drawing/2010/main" xmlns="">
                <a:gradFill rotWithShape="1">
                  <a:gsLst>
                    <a:gs pos="0">
                      <a:srgbClr val="FFFFFF">
                        <a:gamma/>
                        <a:shade val="75686"/>
                        <a:invGamma/>
                      </a:srgbClr>
                    </a:gs>
                    <a:gs pos="50000">
                      <a:srgbClr val="FFFFFF"/>
                    </a:gs>
                    <a:gs pos="100000">
                      <a:srgbClr val="FFFFFF">
                        <a:gamma/>
                        <a:shade val="75686"/>
                        <a:invGamma/>
                      </a:srgbClr>
                    </a:gs>
                  </a:gsLst>
                  <a:lin ang="5400000" scaled="1"/>
                </a:gra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p>
            <a:pPr algn="ctr">
              <a:defRPr/>
            </a:pPr>
            <a:r>
              <a:rPr lang="ja-JP" altLang="en-US" sz="1200" dirty="0" smtClean="0"/>
              <a:t>仕入れ時</a:t>
            </a:r>
          </a:p>
          <a:p>
            <a:pPr algn="ctr">
              <a:defRPr/>
            </a:pPr>
            <a:r>
              <a:rPr lang="ja-JP" altLang="en-US" sz="1200" dirty="0" smtClean="0"/>
              <a:t>レート</a:t>
            </a:r>
            <a:endParaRPr kumimoji="1" lang="en-US" altLang="ja-JP" sz="1200" dirty="0"/>
          </a:p>
        </p:txBody>
      </p:sp>
      <p:sp>
        <p:nvSpPr>
          <p:cNvPr id="219173" name="AutoShape 37"/>
          <p:cNvSpPr>
            <a:spLocks noChangeArrowheads="1"/>
          </p:cNvSpPr>
          <p:nvPr/>
        </p:nvSpPr>
        <p:spPr bwMode="auto">
          <a:xfrm>
            <a:off x="7107164" y="2617820"/>
            <a:ext cx="1091647" cy="276999"/>
          </a:xfrm>
          <a:prstGeom prst="wedgeRectCallout">
            <a:avLst>
              <a:gd name="adj1" fmla="val -13273"/>
              <a:gd name="adj2" fmla="val -112544"/>
            </a:avLst>
          </a:prstGeom>
          <a:noFill/>
          <a:ln w="12700">
            <a:solidFill>
              <a:schemeClr val="tx1"/>
            </a:solidFill>
            <a:miter lim="800000"/>
            <a:headEnd/>
            <a:tailEnd/>
          </a:ln>
          <a:effectLst/>
          <a:extLst>
            <a:ext uri="{909E8E84-426E-40dd-AFC4-6F175D3DCCD1}">
              <a14:hiddenFill xmlns:a14="http://schemas.microsoft.com/office/drawing/2010/main" xmlns="">
                <a:gradFill rotWithShape="1">
                  <a:gsLst>
                    <a:gs pos="0">
                      <a:srgbClr val="FFFFFF">
                        <a:gamma/>
                        <a:shade val="75686"/>
                        <a:invGamma/>
                      </a:srgbClr>
                    </a:gs>
                    <a:gs pos="50000">
                      <a:srgbClr val="FFFFFF"/>
                    </a:gs>
                    <a:gs pos="100000">
                      <a:srgbClr val="FFFFFF">
                        <a:gamma/>
                        <a:shade val="75686"/>
                        <a:invGamma/>
                      </a:srgbClr>
                    </a:gs>
                  </a:gsLst>
                  <a:lin ang="5400000" scaled="1"/>
                </a:gra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spAutoFit/>
          </a:bodyPr>
          <a:lstStyle/>
          <a:p>
            <a:pPr algn="ctr">
              <a:defRPr/>
            </a:pPr>
            <a:r>
              <a:rPr lang="ja-JP" altLang="en-US" sz="1200" dirty="0" smtClean="0"/>
              <a:t>決済レート</a:t>
            </a:r>
            <a:endParaRPr kumimoji="1" lang="en-US" altLang="ja-JP" sz="1200" dirty="0"/>
          </a:p>
        </p:txBody>
      </p:sp>
      <p:sp>
        <p:nvSpPr>
          <p:cNvPr id="219158" name="Line 22"/>
          <p:cNvSpPr>
            <a:spLocks noChangeShapeType="1"/>
          </p:cNvSpPr>
          <p:nvPr/>
        </p:nvSpPr>
        <p:spPr bwMode="auto">
          <a:xfrm>
            <a:off x="1817077" y="4051300"/>
            <a:ext cx="471854" cy="0"/>
          </a:xfrm>
          <a:prstGeom prst="line">
            <a:avLst/>
          </a:prstGeom>
          <a:noFill/>
          <a:ln w="28575">
            <a:solidFill>
              <a:srgbClr val="000000"/>
            </a:solidFill>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pPr>
              <a:defRPr/>
            </a:pPr>
            <a:endParaRPr lang="ja-JP" altLang="en-US"/>
          </a:p>
        </p:txBody>
      </p:sp>
      <p:sp>
        <p:nvSpPr>
          <p:cNvPr id="219174" name="Text Box 38"/>
          <p:cNvSpPr txBox="1">
            <a:spLocks noChangeArrowheads="1"/>
          </p:cNvSpPr>
          <p:nvPr/>
        </p:nvSpPr>
        <p:spPr bwMode="auto">
          <a:xfrm>
            <a:off x="681404" y="3824151"/>
            <a:ext cx="1089641" cy="435249"/>
          </a:xfrm>
          <a:prstGeom prst="rect">
            <a:avLst/>
          </a:prstGeom>
          <a:gradFill rotWithShape="1">
            <a:gsLst>
              <a:gs pos="0">
                <a:schemeClr val="bg1">
                  <a:gamma/>
                  <a:shade val="70196"/>
                  <a:invGamma/>
                </a:schemeClr>
              </a:gs>
              <a:gs pos="50000">
                <a:schemeClr val="bg1"/>
              </a:gs>
              <a:gs pos="100000">
                <a:schemeClr val="bg1">
                  <a:gamma/>
                  <a:shade val="70196"/>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spcBef>
                <a:spcPct val="50000"/>
              </a:spcBef>
              <a:defRPr/>
            </a:pPr>
            <a:r>
              <a:rPr lang="en-US" altLang="ja-JP" sz="1600" dirty="0" smtClean="0"/>
              <a:t>US$1,000K</a:t>
            </a:r>
            <a:endParaRPr lang="en-US" altLang="ja-JP" sz="1600" dirty="0"/>
          </a:p>
        </p:txBody>
      </p:sp>
      <p:sp>
        <p:nvSpPr>
          <p:cNvPr id="219175" name="Text Box 39"/>
          <p:cNvSpPr txBox="1">
            <a:spLocks noChangeArrowheads="1"/>
          </p:cNvSpPr>
          <p:nvPr/>
        </p:nvSpPr>
        <p:spPr bwMode="auto">
          <a:xfrm>
            <a:off x="2264020" y="3824151"/>
            <a:ext cx="1022115" cy="435249"/>
          </a:xfrm>
          <a:prstGeom prst="rect">
            <a:avLst/>
          </a:prstGeom>
          <a:gradFill rotWithShape="1">
            <a:gsLst>
              <a:gs pos="0">
                <a:schemeClr val="bg1">
                  <a:gamma/>
                  <a:shade val="70196"/>
                  <a:invGamma/>
                </a:schemeClr>
              </a:gs>
              <a:gs pos="50000">
                <a:schemeClr val="bg1"/>
              </a:gs>
              <a:gs pos="100000">
                <a:schemeClr val="bg1">
                  <a:gamma/>
                  <a:shade val="70196"/>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spcBef>
                <a:spcPct val="50000"/>
              </a:spcBef>
              <a:defRPr/>
            </a:pPr>
            <a:r>
              <a:rPr lang="en-US" altLang="ja-JP" sz="1600" dirty="0">
                <a:solidFill>
                  <a:srgbClr val="0000CC"/>
                </a:solidFill>
              </a:rPr>
              <a:t>R$ </a:t>
            </a:r>
            <a:r>
              <a:rPr lang="en-US" altLang="ja-JP" sz="1600" dirty="0" smtClean="0">
                <a:solidFill>
                  <a:srgbClr val="0000CC"/>
                </a:solidFill>
              </a:rPr>
              <a:t>2.632K</a:t>
            </a:r>
            <a:endParaRPr lang="en-US" altLang="ja-JP" sz="1600" dirty="0">
              <a:solidFill>
                <a:srgbClr val="0000CC"/>
              </a:solidFill>
            </a:endParaRPr>
          </a:p>
        </p:txBody>
      </p:sp>
      <p:sp>
        <p:nvSpPr>
          <p:cNvPr id="219176" name="Text Box 40"/>
          <p:cNvSpPr txBox="1">
            <a:spLocks noChangeArrowheads="1"/>
          </p:cNvSpPr>
          <p:nvPr/>
        </p:nvSpPr>
        <p:spPr bwMode="auto">
          <a:xfrm>
            <a:off x="6954126" y="3824151"/>
            <a:ext cx="1022115" cy="435249"/>
          </a:xfrm>
          <a:prstGeom prst="rect">
            <a:avLst/>
          </a:prstGeom>
          <a:gradFill rotWithShape="1">
            <a:gsLst>
              <a:gs pos="0">
                <a:schemeClr val="bg1">
                  <a:gamma/>
                  <a:shade val="70196"/>
                  <a:invGamma/>
                </a:schemeClr>
              </a:gs>
              <a:gs pos="50000">
                <a:schemeClr val="bg1"/>
              </a:gs>
              <a:gs pos="100000">
                <a:schemeClr val="bg1">
                  <a:gamma/>
                  <a:shade val="70196"/>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spcBef>
                <a:spcPct val="50000"/>
              </a:spcBef>
              <a:defRPr/>
            </a:pPr>
            <a:r>
              <a:rPr lang="en-US" altLang="ja-JP" sz="1600" dirty="0">
                <a:solidFill>
                  <a:srgbClr val="0000CC"/>
                </a:solidFill>
              </a:rPr>
              <a:t>R$ </a:t>
            </a:r>
            <a:r>
              <a:rPr lang="en-US" altLang="ja-JP" sz="1600" dirty="0" smtClean="0">
                <a:solidFill>
                  <a:srgbClr val="0000CC"/>
                </a:solidFill>
              </a:rPr>
              <a:t>3.040K</a:t>
            </a:r>
            <a:endParaRPr lang="en-US" altLang="ja-JP" sz="1600" dirty="0">
              <a:solidFill>
                <a:srgbClr val="0000CC"/>
              </a:solidFill>
            </a:endParaRPr>
          </a:p>
        </p:txBody>
      </p:sp>
      <p:sp>
        <p:nvSpPr>
          <p:cNvPr id="219177" name="Line 41"/>
          <p:cNvSpPr>
            <a:spLocks noChangeShapeType="1"/>
          </p:cNvSpPr>
          <p:nvPr/>
        </p:nvSpPr>
        <p:spPr bwMode="auto">
          <a:xfrm>
            <a:off x="3484193" y="4051300"/>
            <a:ext cx="3460265" cy="0"/>
          </a:xfrm>
          <a:prstGeom prst="line">
            <a:avLst/>
          </a:prstGeom>
          <a:noFill/>
          <a:ln w="28575">
            <a:solidFill>
              <a:srgbClr val="000000"/>
            </a:solidFill>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pPr>
              <a:defRPr/>
            </a:pPr>
            <a:endParaRPr lang="ja-JP" altLang="en-US"/>
          </a:p>
        </p:txBody>
      </p:sp>
      <p:sp>
        <p:nvSpPr>
          <p:cNvPr id="219178" name="Text Box 42"/>
          <p:cNvSpPr txBox="1">
            <a:spLocks noChangeArrowheads="1"/>
          </p:cNvSpPr>
          <p:nvPr/>
        </p:nvSpPr>
        <p:spPr bwMode="auto">
          <a:xfrm>
            <a:off x="4468305" y="3140175"/>
            <a:ext cx="677777"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kumimoji="1" lang="en-US" altLang="ja-JP" sz="1400" dirty="0"/>
              <a:t>120 </a:t>
            </a:r>
            <a:r>
              <a:rPr lang="ja-JP" altLang="en-US" sz="1400" dirty="0" smtClean="0"/>
              <a:t>日</a:t>
            </a:r>
          </a:p>
        </p:txBody>
      </p:sp>
      <p:sp>
        <p:nvSpPr>
          <p:cNvPr id="219183" name="Text Box 47"/>
          <p:cNvSpPr txBox="1">
            <a:spLocks noChangeArrowheads="1"/>
          </p:cNvSpPr>
          <p:nvPr/>
        </p:nvSpPr>
        <p:spPr bwMode="auto">
          <a:xfrm>
            <a:off x="3803384" y="5154489"/>
            <a:ext cx="1724751" cy="307777"/>
          </a:xfrm>
          <a:prstGeom prst="rect">
            <a:avLst/>
          </a:prstGeom>
          <a:gradFill rotWithShape="1">
            <a:gsLst>
              <a:gs pos="0">
                <a:srgbClr val="C0C0C0">
                  <a:gamma/>
                  <a:tint val="0"/>
                  <a:invGamma/>
                </a:srgbClr>
              </a:gs>
              <a:gs pos="100000">
                <a:srgbClr val="C0C0C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lgn="ctr">
              <a:defRPr/>
            </a:pPr>
            <a:r>
              <a:rPr lang="ja-JP" altLang="en-US" sz="1400" dirty="0" smtClean="0">
                <a:solidFill>
                  <a:srgbClr val="0000CC"/>
                </a:solidFill>
              </a:rPr>
              <a:t>為替ヘッジの必要額</a:t>
            </a:r>
            <a:endParaRPr kumimoji="1" lang="en-US" altLang="ja-JP" sz="1400" dirty="0">
              <a:solidFill>
                <a:srgbClr val="0000CC"/>
              </a:solidFill>
            </a:endParaRPr>
          </a:p>
        </p:txBody>
      </p:sp>
      <p:sp>
        <p:nvSpPr>
          <p:cNvPr id="219184" name="AutoShape 48"/>
          <p:cNvSpPr>
            <a:spLocks noChangeArrowheads="1"/>
          </p:cNvSpPr>
          <p:nvPr/>
        </p:nvSpPr>
        <p:spPr bwMode="auto">
          <a:xfrm>
            <a:off x="4485991" y="4865544"/>
            <a:ext cx="389372" cy="24073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93600" rIns="92075" bIns="93600" anchor="ctr">
            <a:spAutoFit/>
          </a:bodyPr>
          <a:lstStyle/>
          <a:p>
            <a:pPr>
              <a:defRPr/>
            </a:pPr>
            <a:endParaRPr lang="ja-JP" altLang="en-US"/>
          </a:p>
        </p:txBody>
      </p:sp>
      <p:sp>
        <p:nvSpPr>
          <p:cNvPr id="219159" name="Text Box 23"/>
          <p:cNvSpPr txBox="1">
            <a:spLocks noChangeArrowheads="1"/>
          </p:cNvSpPr>
          <p:nvPr/>
        </p:nvSpPr>
        <p:spPr bwMode="auto">
          <a:xfrm>
            <a:off x="2910791" y="4329455"/>
            <a:ext cx="3522785"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ctr">
              <a:defRPr/>
            </a:pPr>
            <a:r>
              <a:rPr kumimoji="1" lang="en-US" altLang="ja-JP" sz="1400" dirty="0">
                <a:solidFill>
                  <a:srgbClr val="0000CC"/>
                </a:solidFill>
              </a:rPr>
              <a:t>▲ </a:t>
            </a:r>
            <a:r>
              <a:rPr lang="en-US" altLang="ja-JP" sz="1400" dirty="0" smtClean="0">
                <a:solidFill>
                  <a:srgbClr val="0000CC"/>
                </a:solidFill>
              </a:rPr>
              <a:t>13</a:t>
            </a:r>
            <a:r>
              <a:rPr kumimoji="1" lang="en-US" altLang="ja-JP" sz="1400" dirty="0" smtClean="0">
                <a:solidFill>
                  <a:srgbClr val="0000CC"/>
                </a:solidFill>
              </a:rPr>
              <a:t>% </a:t>
            </a:r>
            <a:r>
              <a:rPr kumimoji="1" lang="ja-JP" altLang="en-US" sz="1400" dirty="0" smtClean="0">
                <a:solidFill>
                  <a:srgbClr val="0000CC"/>
                </a:solidFill>
              </a:rPr>
              <a:t>下落</a:t>
            </a:r>
            <a:r>
              <a:rPr kumimoji="1" lang="en-US" altLang="ja-JP" sz="1400" dirty="0" smtClean="0">
                <a:solidFill>
                  <a:srgbClr val="0000CC"/>
                </a:solidFill>
              </a:rPr>
              <a:t> </a:t>
            </a:r>
            <a:r>
              <a:rPr kumimoji="1" lang="en-US" altLang="ja-JP" sz="1400" dirty="0">
                <a:solidFill>
                  <a:srgbClr val="0000CC"/>
                </a:solidFill>
              </a:rPr>
              <a:t>= R$ </a:t>
            </a:r>
            <a:r>
              <a:rPr lang="en-US" altLang="ja-JP" sz="1400" dirty="0" smtClean="0">
                <a:solidFill>
                  <a:srgbClr val="0000CC"/>
                </a:solidFill>
              </a:rPr>
              <a:t>408K</a:t>
            </a:r>
            <a:endParaRPr kumimoji="1" lang="en-US" altLang="ja-JP" sz="1400" dirty="0">
              <a:solidFill>
                <a:srgbClr val="0000CC"/>
              </a:solidFill>
            </a:endParaRPr>
          </a:p>
          <a:p>
            <a:pPr algn="ctr">
              <a:defRPr/>
            </a:pPr>
            <a:r>
              <a:rPr kumimoji="1" lang="en-US" altLang="ja-JP" sz="1400" dirty="0" smtClean="0">
                <a:solidFill>
                  <a:srgbClr val="0000CC"/>
                </a:solidFill>
              </a:rPr>
              <a:t>(</a:t>
            </a:r>
            <a:r>
              <a:rPr kumimoji="1" lang="ja-JP" altLang="en-US" sz="1400" dirty="0" smtClean="0">
                <a:solidFill>
                  <a:srgbClr val="0000CC"/>
                </a:solidFill>
              </a:rPr>
              <a:t>船積み後</a:t>
            </a:r>
            <a:r>
              <a:rPr lang="en-US" altLang="ja-JP" sz="1400" dirty="0" smtClean="0">
                <a:solidFill>
                  <a:srgbClr val="0000CC"/>
                </a:solidFill>
              </a:rPr>
              <a:t> 4 </a:t>
            </a:r>
            <a:r>
              <a:rPr lang="ja-JP" altLang="en-US" sz="1400" dirty="0" smtClean="0">
                <a:solidFill>
                  <a:srgbClr val="0000CC"/>
                </a:solidFill>
              </a:rPr>
              <a:t>ヶ月間</a:t>
            </a:r>
            <a:r>
              <a:rPr kumimoji="1" lang="en-US" altLang="ja-JP" sz="1400" dirty="0" smtClean="0">
                <a:solidFill>
                  <a:srgbClr val="0000CC"/>
                </a:solidFill>
              </a:rPr>
              <a:t>)</a:t>
            </a:r>
            <a:endParaRPr kumimoji="1" lang="en-US" altLang="ja-JP" sz="1400" b="0" dirty="0">
              <a:solidFill>
                <a:srgbClr val="0000CC"/>
              </a:solidFill>
            </a:endParaRPr>
          </a:p>
        </p:txBody>
      </p:sp>
      <p:sp>
        <p:nvSpPr>
          <p:cNvPr id="219180" name="Line 44"/>
          <p:cNvSpPr>
            <a:spLocks noChangeShapeType="1"/>
          </p:cNvSpPr>
          <p:nvPr/>
        </p:nvSpPr>
        <p:spPr bwMode="auto">
          <a:xfrm>
            <a:off x="1747118" y="4245126"/>
            <a:ext cx="0" cy="664209"/>
          </a:xfrm>
          <a:prstGeom prst="line">
            <a:avLst/>
          </a:prstGeom>
          <a:noFill/>
          <a:ln w="19050">
            <a:solidFill>
              <a:srgbClr val="0000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pPr>
              <a:defRPr/>
            </a:pPr>
            <a:endParaRPr lang="ja-JP" altLang="en-US"/>
          </a:p>
        </p:txBody>
      </p:sp>
      <p:sp>
        <p:nvSpPr>
          <p:cNvPr id="219182" name="Line 46"/>
          <p:cNvSpPr>
            <a:spLocks noChangeShapeType="1"/>
          </p:cNvSpPr>
          <p:nvPr/>
        </p:nvSpPr>
        <p:spPr bwMode="auto">
          <a:xfrm>
            <a:off x="1737785" y="4818709"/>
            <a:ext cx="5369379" cy="0"/>
          </a:xfrm>
          <a:prstGeom prst="line">
            <a:avLst/>
          </a:prstGeom>
          <a:noFill/>
          <a:ln w="28575">
            <a:solidFill>
              <a:srgbClr val="0000FF"/>
            </a:solidFill>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pPr>
              <a:defRPr/>
            </a:pPr>
            <a:endParaRPr lang="ja-JP" altLang="en-US"/>
          </a:p>
        </p:txBody>
      </p:sp>
      <p:sp>
        <p:nvSpPr>
          <p:cNvPr id="219187" name="Line 51"/>
          <p:cNvSpPr>
            <a:spLocks noChangeShapeType="1"/>
          </p:cNvSpPr>
          <p:nvPr/>
        </p:nvSpPr>
        <p:spPr bwMode="auto">
          <a:xfrm>
            <a:off x="7112130" y="4365625"/>
            <a:ext cx="0" cy="565150"/>
          </a:xfrm>
          <a:prstGeom prst="line">
            <a:avLst/>
          </a:prstGeom>
          <a:noFill/>
          <a:ln w="19050">
            <a:solidFill>
              <a:srgbClr val="0000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600" tIns="46800" rIns="93600" bIns="46800" anchor="ctr"/>
          <a:lstStyle/>
          <a:p>
            <a:pPr>
              <a:defRPr/>
            </a:pPr>
            <a:endParaRPr lang="ja-JP" altLang="en-US"/>
          </a:p>
        </p:txBody>
      </p:sp>
      <p:sp>
        <p:nvSpPr>
          <p:cNvPr id="219193" name="Text Box 57"/>
          <p:cNvSpPr txBox="1">
            <a:spLocks noChangeArrowheads="1"/>
          </p:cNvSpPr>
          <p:nvPr/>
        </p:nvSpPr>
        <p:spPr bwMode="auto">
          <a:xfrm>
            <a:off x="1202414" y="5634701"/>
            <a:ext cx="6929760" cy="103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93600" rIns="92075" bIns="93600">
            <a:spAutoFit/>
          </a:bodyPr>
          <a:lstStyle/>
          <a:p>
            <a:pPr>
              <a:lnSpc>
                <a:spcPct val="80000"/>
              </a:lnSpc>
              <a:spcBef>
                <a:spcPct val="50000"/>
              </a:spcBef>
              <a:defRPr/>
            </a:pPr>
            <a:r>
              <a:rPr lang="ja-JP" altLang="en-US" sz="1600" b="1" dirty="0" smtClean="0">
                <a:solidFill>
                  <a:srgbClr val="FF0000"/>
                </a:solidFill>
                <a:latin typeface="Tahoma" charset="0"/>
              </a:rPr>
              <a:t>船積み後</a:t>
            </a:r>
            <a:r>
              <a:rPr lang="en-US" altLang="ja-JP" sz="1600" b="1" dirty="0" smtClean="0">
                <a:solidFill>
                  <a:srgbClr val="FF0000"/>
                </a:solidFill>
                <a:latin typeface="Tahoma" charset="0"/>
              </a:rPr>
              <a:t>120</a:t>
            </a:r>
            <a:r>
              <a:rPr lang="ja-JP" altLang="en-US" sz="1600" b="1" dirty="0" smtClean="0">
                <a:solidFill>
                  <a:srgbClr val="FF0000"/>
                </a:solidFill>
                <a:latin typeface="Tahoma" charset="0"/>
              </a:rPr>
              <a:t>日決済の場合、月ごとのローリングリスク管理が必要</a:t>
            </a:r>
            <a:endParaRPr lang="en-US" altLang="ja-JP" sz="1600" b="1" dirty="0">
              <a:solidFill>
                <a:srgbClr val="FF0000"/>
              </a:solidFill>
              <a:latin typeface="Tahoma" charset="0"/>
            </a:endParaRPr>
          </a:p>
          <a:p>
            <a:pPr>
              <a:lnSpc>
                <a:spcPct val="80000"/>
              </a:lnSpc>
              <a:spcBef>
                <a:spcPct val="50000"/>
              </a:spcBef>
              <a:defRPr/>
            </a:pPr>
            <a:r>
              <a:rPr lang="en-US" altLang="ja-JP" sz="1600" b="1" dirty="0" smtClean="0">
                <a:solidFill>
                  <a:srgbClr val="FF0000"/>
                </a:solidFill>
                <a:latin typeface="Tahoma" charset="0"/>
                <a:sym typeface="Wingdings"/>
              </a:rPr>
              <a:t></a:t>
            </a:r>
            <a:r>
              <a:rPr lang="ja-JP" altLang="en-US" sz="1600" b="1" dirty="0" smtClean="0">
                <a:solidFill>
                  <a:srgbClr val="FF0000"/>
                </a:solidFill>
                <a:latin typeface="Tahoma" charset="0"/>
                <a:sym typeface="Wingdings"/>
              </a:rPr>
              <a:t>この場合</a:t>
            </a:r>
            <a:r>
              <a:rPr lang="en-US" altLang="ja-JP" sz="1600" b="1" dirty="0" smtClean="0">
                <a:solidFill>
                  <a:srgbClr val="FF0000"/>
                </a:solidFill>
                <a:latin typeface="Tahoma" charset="0"/>
                <a:sym typeface="Wingdings"/>
              </a:rPr>
              <a:t>R$408K</a:t>
            </a:r>
            <a:r>
              <a:rPr lang="ja-JP" altLang="en-US" sz="1600" b="1" dirty="0" smtClean="0">
                <a:solidFill>
                  <a:srgbClr val="FF0000"/>
                </a:solidFill>
                <a:latin typeface="Tahoma" charset="0"/>
                <a:sym typeface="Wingdings"/>
              </a:rPr>
              <a:t>の切り下げ損失が発生</a:t>
            </a:r>
            <a:r>
              <a:rPr lang="en-US" altLang="ja-JP" sz="1600" b="1" dirty="0" smtClean="0">
                <a:solidFill>
                  <a:srgbClr val="FF0000"/>
                </a:solidFill>
                <a:latin typeface="Tahoma" charset="0"/>
                <a:sym typeface="Wingdings"/>
              </a:rPr>
              <a:t>. </a:t>
            </a:r>
          </a:p>
          <a:p>
            <a:pPr>
              <a:lnSpc>
                <a:spcPct val="80000"/>
              </a:lnSpc>
              <a:spcBef>
                <a:spcPct val="50000"/>
              </a:spcBef>
              <a:defRPr/>
            </a:pPr>
            <a:r>
              <a:rPr lang="en-US" altLang="ja-JP" sz="1600" b="1" dirty="0" smtClean="0">
                <a:solidFill>
                  <a:srgbClr val="FF0000"/>
                </a:solidFill>
                <a:latin typeface="Tahoma" charset="0"/>
                <a:sym typeface="Wingdings"/>
              </a:rPr>
              <a:t>   </a:t>
            </a:r>
            <a:r>
              <a:rPr lang="ja-JP" altLang="en-US" sz="1600" b="1" dirty="0" smtClean="0">
                <a:solidFill>
                  <a:srgbClr val="FF0000"/>
                </a:solidFill>
                <a:latin typeface="Tahoma" charset="0"/>
                <a:sym typeface="Wingdings"/>
              </a:rPr>
              <a:t>毎月の船積みがあれば、各月の出荷額が累積される</a:t>
            </a:r>
            <a:r>
              <a:rPr lang="en-US" altLang="ja-JP" sz="1600" b="1" dirty="0" smtClean="0">
                <a:solidFill>
                  <a:srgbClr val="FF0000"/>
                </a:solidFill>
                <a:latin typeface="Tahoma" charset="0"/>
                <a:sym typeface="Wingdings"/>
              </a:rPr>
              <a:t>. </a:t>
            </a:r>
            <a:endParaRPr lang="en-US" altLang="ja-JP" sz="1600" b="1" dirty="0">
              <a:solidFill>
                <a:srgbClr val="FF0000"/>
              </a:solidFill>
              <a:latin typeface="Tahoma" charset="0"/>
            </a:endParaRPr>
          </a:p>
        </p:txBody>
      </p:sp>
      <p:sp>
        <p:nvSpPr>
          <p:cNvPr id="219195" name="Text Box 59"/>
          <p:cNvSpPr txBox="1">
            <a:spLocks noChangeArrowheads="1"/>
          </p:cNvSpPr>
          <p:nvPr/>
        </p:nvSpPr>
        <p:spPr bwMode="auto">
          <a:xfrm>
            <a:off x="7117986" y="4298951"/>
            <a:ext cx="10002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a:defRPr/>
            </a:pPr>
            <a:r>
              <a:rPr lang="ja-JP" altLang="en-US" sz="1400" dirty="0" smtClean="0">
                <a:solidFill>
                  <a:srgbClr val="3333CC"/>
                </a:solidFill>
              </a:rPr>
              <a:t>決済時金額</a:t>
            </a:r>
            <a:r>
              <a:rPr lang="en-US" altLang="ja-JP" sz="1400" dirty="0" smtClean="0">
                <a:solidFill>
                  <a:srgbClr val="3333CC"/>
                </a:solidFill>
              </a:rPr>
              <a:t>V</a:t>
            </a:r>
          </a:p>
        </p:txBody>
      </p:sp>
      <p:sp>
        <p:nvSpPr>
          <p:cNvPr id="219196" name="Text Box 60"/>
          <p:cNvSpPr txBox="1">
            <a:spLocks noChangeArrowheads="1"/>
          </p:cNvSpPr>
          <p:nvPr/>
        </p:nvSpPr>
        <p:spPr bwMode="auto">
          <a:xfrm>
            <a:off x="907979" y="4346879"/>
            <a:ext cx="692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a:defRPr/>
            </a:pPr>
            <a:r>
              <a:rPr lang="en-US" altLang="ja-JP" sz="1400" dirty="0" smtClean="0">
                <a:solidFill>
                  <a:srgbClr val="3333CC"/>
                </a:solidFill>
              </a:rPr>
              <a:t>R$2.687K </a:t>
            </a:r>
          </a:p>
          <a:p>
            <a:pPr algn="ctr">
              <a:defRPr/>
            </a:pPr>
            <a:r>
              <a:rPr lang="ja-JP" altLang="en-US" sz="1400" dirty="0" smtClean="0">
                <a:solidFill>
                  <a:srgbClr val="3333CC"/>
                </a:solidFill>
              </a:rPr>
              <a:t>出荷時</a:t>
            </a:r>
          </a:p>
          <a:p>
            <a:pPr algn="ctr">
              <a:defRPr/>
            </a:pPr>
            <a:r>
              <a:rPr kumimoji="1" lang="ja-JP" altLang="en-US" sz="1400" dirty="0" smtClean="0">
                <a:solidFill>
                  <a:srgbClr val="3333CC"/>
                </a:solidFill>
              </a:rPr>
              <a:t>金額</a:t>
            </a:r>
            <a:endParaRPr kumimoji="1" lang="en-US" altLang="ja-JP" sz="1400" dirty="0">
              <a:solidFill>
                <a:srgbClr val="3333CC"/>
              </a:solidFill>
            </a:endParaRPr>
          </a:p>
          <a:p>
            <a:pPr algn="ctr">
              <a:defRPr/>
            </a:pPr>
            <a:endParaRPr kumimoji="1" lang="ja-JP" altLang="en-US" sz="1400" b="0" dirty="0">
              <a:solidFill>
                <a:srgbClr val="3333CC"/>
              </a:solidFill>
            </a:endParaRPr>
          </a:p>
        </p:txBody>
      </p:sp>
      <p:sp>
        <p:nvSpPr>
          <p:cNvPr id="2" name="正方形/長方形 1"/>
          <p:cNvSpPr/>
          <p:nvPr/>
        </p:nvSpPr>
        <p:spPr>
          <a:xfrm>
            <a:off x="890760" y="837291"/>
            <a:ext cx="914400" cy="2174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err="1" smtClean="0">
                <a:solidFill>
                  <a:schemeClr val="tx1"/>
                </a:solidFill>
              </a:rPr>
              <a:t>Dez</a:t>
            </a:r>
            <a:r>
              <a:rPr lang="en-US" altLang="ja-JP" sz="1400" dirty="0" smtClean="0">
                <a:solidFill>
                  <a:schemeClr val="tx1"/>
                </a:solidFill>
              </a:rPr>
              <a:t>. 2014</a:t>
            </a:r>
            <a:endParaRPr kumimoji="1" lang="ja-JP" altLang="en-US" sz="1400" dirty="0">
              <a:solidFill>
                <a:schemeClr val="tx1"/>
              </a:solidFill>
            </a:endParaRPr>
          </a:p>
        </p:txBody>
      </p:sp>
      <p:sp>
        <p:nvSpPr>
          <p:cNvPr id="53" name="正方形/長方形 52"/>
          <p:cNvSpPr/>
          <p:nvPr/>
        </p:nvSpPr>
        <p:spPr>
          <a:xfrm>
            <a:off x="2313040" y="833925"/>
            <a:ext cx="914400" cy="2174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solidFill>
                  <a:schemeClr val="tx1"/>
                </a:solidFill>
              </a:rPr>
              <a:t>Jan. 2015</a:t>
            </a:r>
            <a:endParaRPr kumimoji="1" lang="ja-JP" altLang="en-US" sz="1400" dirty="0">
              <a:solidFill>
                <a:schemeClr val="tx1"/>
              </a:solidFill>
            </a:endParaRPr>
          </a:p>
        </p:txBody>
      </p:sp>
      <p:sp>
        <p:nvSpPr>
          <p:cNvPr id="54" name="正方形/長方形 53"/>
          <p:cNvSpPr/>
          <p:nvPr/>
        </p:nvSpPr>
        <p:spPr>
          <a:xfrm>
            <a:off x="3891060" y="842541"/>
            <a:ext cx="914400" cy="2174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err="1" smtClean="0">
                <a:solidFill>
                  <a:schemeClr val="tx1"/>
                </a:solidFill>
              </a:rPr>
              <a:t>Fev</a:t>
            </a:r>
            <a:r>
              <a:rPr lang="en-US" altLang="ja-JP" sz="1400" dirty="0" smtClean="0">
                <a:solidFill>
                  <a:schemeClr val="tx1"/>
                </a:solidFill>
              </a:rPr>
              <a:t>. 2015</a:t>
            </a:r>
            <a:endParaRPr kumimoji="1" lang="ja-JP" altLang="en-US" sz="1400" dirty="0">
              <a:solidFill>
                <a:schemeClr val="tx1"/>
              </a:solidFill>
            </a:endParaRPr>
          </a:p>
        </p:txBody>
      </p:sp>
      <p:sp>
        <p:nvSpPr>
          <p:cNvPr id="55" name="正方形/長方形 54"/>
          <p:cNvSpPr/>
          <p:nvPr/>
        </p:nvSpPr>
        <p:spPr>
          <a:xfrm>
            <a:off x="5294616" y="871749"/>
            <a:ext cx="1260159" cy="2189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err="1" smtClean="0">
                <a:solidFill>
                  <a:schemeClr val="tx1"/>
                </a:solidFill>
              </a:rPr>
              <a:t>Março</a:t>
            </a:r>
            <a:r>
              <a:rPr lang="en-US" altLang="ja-JP" sz="1400" dirty="0" smtClean="0">
                <a:solidFill>
                  <a:schemeClr val="tx1"/>
                </a:solidFill>
              </a:rPr>
              <a:t>. 2015</a:t>
            </a:r>
            <a:endParaRPr kumimoji="1" lang="ja-JP" altLang="en-US" sz="1400" dirty="0">
              <a:solidFill>
                <a:schemeClr val="tx1"/>
              </a:solidFill>
            </a:endParaRPr>
          </a:p>
        </p:txBody>
      </p:sp>
      <p:sp>
        <p:nvSpPr>
          <p:cNvPr id="56" name="正方形/長方形 55"/>
          <p:cNvSpPr/>
          <p:nvPr/>
        </p:nvSpPr>
        <p:spPr>
          <a:xfrm>
            <a:off x="6966580" y="851157"/>
            <a:ext cx="914400" cy="2174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solidFill>
                  <a:schemeClr val="tx1"/>
                </a:solidFill>
              </a:rPr>
              <a:t>Abr. 2015</a:t>
            </a:r>
            <a:endParaRPr kumimoji="1" lang="ja-JP" altLang="en-US" sz="1400" dirty="0">
              <a:solidFill>
                <a:schemeClr val="tx1"/>
              </a:solidFill>
            </a:endParaRPr>
          </a:p>
        </p:txBody>
      </p:sp>
      <p:pic>
        <p:nvPicPr>
          <p:cNvPr id="57"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090" y="101219"/>
            <a:ext cx="1245230" cy="1010071"/>
          </a:xfrm>
          <a:prstGeom prst="rect">
            <a:avLst/>
          </a:prstGeom>
        </p:spPr>
      </p:pic>
    </p:spTree>
    <p:extLst>
      <p:ext uri="{BB962C8B-B14F-4D97-AF65-F5344CB8AC3E}">
        <p14:creationId xmlns:p14="http://schemas.microsoft.com/office/powerpoint/2010/main" val="765250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9157"/>
                                        </p:tgtEl>
                                        <p:attrNameLst>
                                          <p:attrName>style.visibility</p:attrName>
                                        </p:attrNameLst>
                                      </p:cBhvr>
                                      <p:to>
                                        <p:strVal val="visible"/>
                                      </p:to>
                                    </p:set>
                                    <p:animEffect transition="in" filter="box(in)">
                                      <p:cBhvr>
                                        <p:cTn id="7" dur="500"/>
                                        <p:tgtEl>
                                          <p:spTgt spid="21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1749131" y="131763"/>
            <a:ext cx="6109978" cy="704850"/>
          </a:xfrm>
        </p:spPr>
        <p:txBody>
          <a:bodyPr>
            <a:noAutofit/>
          </a:bodyPr>
          <a:lstStyle/>
          <a:p>
            <a:pPr>
              <a:defRPr/>
            </a:pPr>
            <a:r>
              <a:rPr lang="en-US" altLang="ja-JP" sz="2800" b="1" dirty="0" smtClean="0">
                <a:solidFill>
                  <a:schemeClr val="tx1"/>
                </a:solidFill>
              </a:rPr>
              <a:t>11.</a:t>
            </a:r>
            <a:r>
              <a:rPr lang="ja-JP" altLang="en-US" sz="2800" b="1" dirty="0" smtClean="0">
                <a:solidFill>
                  <a:schemeClr val="tx1"/>
                </a:solidFill>
              </a:rPr>
              <a:t>何故、為替の管理が必要か？</a:t>
            </a:r>
          </a:p>
        </p:txBody>
      </p:sp>
      <p:graphicFrame>
        <p:nvGraphicFramePr>
          <p:cNvPr id="14338" name="Object 2"/>
          <p:cNvGraphicFramePr>
            <a:graphicFrameLocks noGrp="1" noChangeAspect="1"/>
          </p:cNvGraphicFramePr>
          <p:nvPr>
            <p:ph type="chart" sz="half" idx="2"/>
            <p:extLst>
              <p:ext uri="{D42A27DB-BD31-4B8C-83A1-F6EECF244321}">
                <p14:modId xmlns:p14="http://schemas.microsoft.com/office/powerpoint/2010/main" val="2393364906"/>
              </p:ext>
            </p:extLst>
          </p:nvPr>
        </p:nvGraphicFramePr>
        <p:xfrm>
          <a:off x="252413" y="4240213"/>
          <a:ext cx="8553450" cy="2211387"/>
        </p:xfrm>
        <a:graphic>
          <a:graphicData uri="http://schemas.openxmlformats.org/presentationml/2006/ole">
            <mc:AlternateContent xmlns:mc="http://schemas.openxmlformats.org/markup-compatibility/2006">
              <mc:Choice xmlns:v="urn:schemas-microsoft-com:vml" Requires="v">
                <p:oleObj spid="_x0000_s21671" name="グラフ" r:id="rId4" imgW="11785600" imgH="3048000" progId="MSGraph.Chart.8">
                  <p:embed followColorScheme="full"/>
                </p:oleObj>
              </mc:Choice>
              <mc:Fallback>
                <p:oleObj name="グラフ" r:id="rId4" imgW="11785600" imgH="3048000" progId="MSGraph.Chart.8">
                  <p:embed followColorScheme="full"/>
                  <p:pic>
                    <p:nvPicPr>
                      <p:cNvPr id="0" name=""/>
                      <p:cNvPicPr>
                        <a:picLocks noGrp="1" noChangeAspect="1" noChangeArrowheads="1"/>
                      </p:cNvPicPr>
                      <p:nvPr/>
                    </p:nvPicPr>
                    <p:blipFill>
                      <a:blip r:embed="rId5"/>
                      <a:srcRect/>
                      <a:stretch>
                        <a:fillRect/>
                      </a:stretch>
                    </p:blipFill>
                    <p:spPr bwMode="auto">
                      <a:xfrm>
                        <a:off x="252413" y="4240213"/>
                        <a:ext cx="8553450" cy="221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74437" name="Text Box 5"/>
          <p:cNvSpPr txBox="1">
            <a:spLocks noChangeArrowheads="1"/>
          </p:cNvSpPr>
          <p:nvPr/>
        </p:nvSpPr>
        <p:spPr bwMode="auto">
          <a:xfrm>
            <a:off x="6474070" y="3933825"/>
            <a:ext cx="1163515" cy="306388"/>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7600" tIns="57600" rIns="57600" bIns="57600" anchor="ctr" anchorCtr="1">
            <a:spAutoFit/>
          </a:bodyPr>
          <a:lstStyle/>
          <a:p>
            <a:pPr>
              <a:spcBef>
                <a:spcPct val="50000"/>
              </a:spcBef>
              <a:defRPr/>
            </a:pPr>
            <a:r>
              <a:rPr lang="en-US" altLang="ja-JP" sz="1200">
                <a:solidFill>
                  <a:srgbClr val="FF0000"/>
                </a:solidFill>
                <a:latin typeface="Tahoma" charset="0"/>
              </a:rPr>
              <a:t>Exchange Rate</a:t>
            </a:r>
          </a:p>
        </p:txBody>
      </p:sp>
      <p:sp>
        <p:nvSpPr>
          <p:cNvPr id="274438" name="Text Box 6"/>
          <p:cNvSpPr txBox="1">
            <a:spLocks noChangeArrowheads="1"/>
          </p:cNvSpPr>
          <p:nvPr/>
        </p:nvSpPr>
        <p:spPr bwMode="auto">
          <a:xfrm>
            <a:off x="6408128" y="5736748"/>
            <a:ext cx="684765" cy="300991"/>
          </a:xfrm>
          <a:prstGeom prst="rect">
            <a:avLst/>
          </a:prstGeom>
          <a:noFill/>
          <a:ln w="9525">
            <a:solidFill>
              <a:srgbClr val="0000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7600" tIns="57600" rIns="57600" bIns="57600" anchor="ctr" anchorCtr="1">
            <a:spAutoFit/>
          </a:bodyPr>
          <a:lstStyle/>
          <a:p>
            <a:pPr>
              <a:spcBef>
                <a:spcPct val="50000"/>
              </a:spcBef>
              <a:defRPr/>
            </a:pPr>
            <a:r>
              <a:rPr lang="en-US" altLang="ja-JP" sz="1200">
                <a:solidFill>
                  <a:srgbClr val="0000CC"/>
                </a:solidFill>
                <a:latin typeface="Tahoma" charset="0"/>
              </a:rPr>
              <a:t>Volatility</a:t>
            </a:r>
          </a:p>
        </p:txBody>
      </p:sp>
      <p:sp>
        <p:nvSpPr>
          <p:cNvPr id="274439" name="Line 7"/>
          <p:cNvSpPr>
            <a:spLocks noChangeShapeType="1"/>
          </p:cNvSpPr>
          <p:nvPr/>
        </p:nvSpPr>
        <p:spPr bwMode="auto">
          <a:xfrm>
            <a:off x="7637585" y="4024313"/>
            <a:ext cx="366346" cy="406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93600" rIns="92075" bIns="93600" anchor="ctr" anchorCtr="1">
            <a:spAutoFit/>
          </a:bodyPr>
          <a:lstStyle/>
          <a:p>
            <a:pPr>
              <a:defRPr/>
            </a:pPr>
            <a:endParaRPr lang="ja-JP" altLang="en-US"/>
          </a:p>
        </p:txBody>
      </p:sp>
      <p:sp>
        <p:nvSpPr>
          <p:cNvPr id="274440" name="Line 8"/>
          <p:cNvSpPr>
            <a:spLocks noChangeShapeType="1"/>
          </p:cNvSpPr>
          <p:nvPr/>
        </p:nvSpPr>
        <p:spPr bwMode="auto">
          <a:xfrm flipV="1">
            <a:off x="7155474" y="5464176"/>
            <a:ext cx="597877" cy="360363"/>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93600" rIns="92075" bIns="93600" anchor="ctr" anchorCtr="1">
            <a:spAutoFit/>
          </a:bodyPr>
          <a:lstStyle/>
          <a:p>
            <a:pPr>
              <a:defRPr/>
            </a:pPr>
            <a:endParaRPr lang="ja-JP" altLang="en-US"/>
          </a:p>
        </p:txBody>
      </p:sp>
      <p:sp>
        <p:nvSpPr>
          <p:cNvPr id="274441" name="Rectangle 9"/>
          <p:cNvSpPr>
            <a:spLocks noChangeArrowheads="1"/>
          </p:cNvSpPr>
          <p:nvPr/>
        </p:nvSpPr>
        <p:spPr bwMode="auto">
          <a:xfrm>
            <a:off x="569378" y="1050926"/>
            <a:ext cx="8437763" cy="302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140000"/>
              </a:lnSpc>
              <a:spcBef>
                <a:spcPct val="20000"/>
              </a:spcBef>
              <a:buClr>
                <a:schemeClr val="tx1"/>
              </a:buClr>
              <a:buSzPct val="85000"/>
              <a:buFont typeface="Wingdings" charset="2"/>
              <a:buChar char="l"/>
              <a:defRPr/>
            </a:pPr>
            <a:r>
              <a:rPr lang="ja-JP" altLang="en-US" sz="2000" dirty="0" smtClean="0">
                <a:latin typeface="ＭＳ Ｐゴシック" charset="0"/>
              </a:rPr>
              <a:t>仕入れ</a:t>
            </a:r>
            <a:r>
              <a:rPr lang="ja-JP" altLang="en-US" sz="2000" dirty="0">
                <a:latin typeface="ＭＳ Ｐゴシック" charset="0"/>
              </a:rPr>
              <a:t>と決済が</a:t>
            </a:r>
            <a:r>
              <a:rPr lang="en-US" altLang="ja-JP" sz="2000" dirty="0">
                <a:latin typeface="ＭＳ Ｐゴシック" charset="0"/>
              </a:rPr>
              <a:t>US$</a:t>
            </a:r>
            <a:r>
              <a:rPr lang="ja-JP" altLang="en-US" sz="2000" dirty="0">
                <a:latin typeface="ＭＳ Ｐゴシック" charset="0"/>
              </a:rPr>
              <a:t>建て</a:t>
            </a:r>
            <a:r>
              <a:rPr lang="en-US" altLang="ja-JP" sz="2000" dirty="0">
                <a:latin typeface="ＭＳ Ｐゴシック" charset="0"/>
              </a:rPr>
              <a:t>vs.</a:t>
            </a:r>
            <a:r>
              <a:rPr lang="ja-JP" altLang="en-US" sz="2000" dirty="0">
                <a:latin typeface="ＭＳ Ｐゴシック" charset="0"/>
              </a:rPr>
              <a:t>売り上げは現地通貨の</a:t>
            </a:r>
            <a:r>
              <a:rPr lang="en-US" altLang="ja-JP" sz="2000" dirty="0">
                <a:latin typeface="ＭＳ Ｐゴシック" charset="0"/>
              </a:rPr>
              <a:t>R$</a:t>
            </a:r>
            <a:r>
              <a:rPr lang="ja-JP" altLang="en-US" sz="2000" dirty="0">
                <a:latin typeface="ＭＳ Ｐゴシック" charset="0"/>
              </a:rPr>
              <a:t>建て。</a:t>
            </a:r>
          </a:p>
          <a:p>
            <a:pPr marL="342900" indent="-342900" eaLnBrk="1" hangingPunct="1">
              <a:lnSpc>
                <a:spcPct val="140000"/>
              </a:lnSpc>
              <a:spcBef>
                <a:spcPct val="20000"/>
              </a:spcBef>
              <a:buClr>
                <a:schemeClr val="tx1"/>
              </a:buClr>
              <a:buSzPct val="85000"/>
              <a:buFont typeface="Wingdings" charset="0"/>
              <a:buChar char="l"/>
              <a:defRPr/>
            </a:pPr>
            <a:r>
              <a:rPr kumimoji="1" lang="ja-JP" altLang="en-US" sz="2000" dirty="0" smtClean="0">
                <a:latin typeface="ＭＳ Ｐゴシック" charset="0"/>
              </a:rPr>
              <a:t>１９９９年</a:t>
            </a:r>
            <a:r>
              <a:rPr kumimoji="1" lang="ja-JP" altLang="en-US" sz="2000" dirty="0">
                <a:latin typeface="ＭＳ Ｐゴシック" charset="0"/>
              </a:rPr>
              <a:t>から</a:t>
            </a:r>
            <a:r>
              <a:rPr kumimoji="1" lang="en-US" altLang="ja-JP" sz="2000" dirty="0">
                <a:latin typeface="ＭＳ Ｐゴシック" charset="0"/>
              </a:rPr>
              <a:t>R$ </a:t>
            </a:r>
            <a:r>
              <a:rPr kumimoji="1" lang="ja-JP" altLang="en-US" sz="2000" dirty="0">
                <a:latin typeface="ＭＳ Ｐゴシック" charset="0"/>
              </a:rPr>
              <a:t>変動相場制に。</a:t>
            </a:r>
          </a:p>
          <a:p>
            <a:pPr marL="342900" indent="-342900" eaLnBrk="1" hangingPunct="1">
              <a:lnSpc>
                <a:spcPct val="140000"/>
              </a:lnSpc>
              <a:spcBef>
                <a:spcPct val="20000"/>
              </a:spcBef>
              <a:buClr>
                <a:schemeClr val="tx1"/>
              </a:buClr>
              <a:buSzPct val="85000"/>
              <a:buFont typeface="Wingdings" charset="2"/>
              <a:buChar char="l"/>
              <a:defRPr/>
            </a:pPr>
            <a:r>
              <a:rPr lang="ja-JP" altLang="en-US" sz="2000" dirty="0" smtClean="0">
                <a:latin typeface="ＭＳ Ｐゴシック" charset="0"/>
              </a:rPr>
              <a:t>２００１年</a:t>
            </a:r>
            <a:r>
              <a:rPr lang="ja-JP" altLang="en-US" sz="2000" dirty="0">
                <a:latin typeface="ＭＳ Ｐゴシック" charset="0"/>
              </a:rPr>
              <a:t>のアルゼンチン危機とグローバル金融市場の不安定さに</a:t>
            </a:r>
            <a:r>
              <a:rPr lang="ja-JP" altLang="en-US" sz="2000" dirty="0" smtClean="0">
                <a:latin typeface="ＭＳ Ｐゴシック" charset="0"/>
              </a:rPr>
              <a:t>より</a:t>
            </a:r>
          </a:p>
          <a:p>
            <a:pPr eaLnBrk="1" hangingPunct="1">
              <a:lnSpc>
                <a:spcPct val="140000"/>
              </a:lnSpc>
              <a:spcBef>
                <a:spcPct val="20000"/>
              </a:spcBef>
              <a:buClr>
                <a:schemeClr val="tx1"/>
              </a:buClr>
              <a:buSzPct val="85000"/>
              <a:defRPr/>
            </a:pPr>
            <a:r>
              <a:rPr lang="ja-JP" altLang="en-US" sz="2000" dirty="0">
                <a:latin typeface="ＭＳ Ｐゴシック" charset="0"/>
              </a:rPr>
              <a:t>　</a:t>
            </a:r>
            <a:r>
              <a:rPr lang="ja-JP" altLang="en-US" sz="2000" dirty="0" smtClean="0">
                <a:latin typeface="ＭＳ Ｐゴシック" charset="0"/>
              </a:rPr>
              <a:t>　</a:t>
            </a:r>
            <a:r>
              <a:rPr lang="en-US" altLang="ja-JP" sz="2000" dirty="0" smtClean="0">
                <a:latin typeface="ＭＳ Ｐゴシック" charset="0"/>
              </a:rPr>
              <a:t>Exchange </a:t>
            </a:r>
            <a:r>
              <a:rPr lang="en-US" altLang="ja-JP" sz="2000" dirty="0">
                <a:latin typeface="ＭＳ Ｐゴシック" charset="0"/>
              </a:rPr>
              <a:t>Rate</a:t>
            </a:r>
            <a:r>
              <a:rPr lang="ja-JP" altLang="en-US" sz="2000" dirty="0">
                <a:latin typeface="ＭＳ Ｐゴシック" charset="0"/>
              </a:rPr>
              <a:t>の変動が大きくなる。</a:t>
            </a:r>
          </a:p>
          <a:p>
            <a:pPr marL="342900" indent="-342900" eaLnBrk="1" hangingPunct="1">
              <a:lnSpc>
                <a:spcPct val="140000"/>
              </a:lnSpc>
              <a:spcBef>
                <a:spcPct val="20000"/>
              </a:spcBef>
              <a:buClr>
                <a:schemeClr val="tx1"/>
              </a:buClr>
              <a:buSzPct val="85000"/>
              <a:buFont typeface="Wingdings" charset="2"/>
              <a:buChar char="l"/>
              <a:defRPr/>
            </a:pPr>
            <a:r>
              <a:rPr lang="ja-JP" altLang="en-US" sz="2000" dirty="0" smtClean="0">
                <a:latin typeface="Tahoma" charset="0"/>
              </a:rPr>
              <a:t>為替</a:t>
            </a:r>
            <a:r>
              <a:rPr lang="ja-JP" altLang="en-US" sz="2000" dirty="0">
                <a:latin typeface="Tahoma" charset="0"/>
              </a:rPr>
              <a:t>の変動が業績に大きな影響を与える</a:t>
            </a:r>
            <a:r>
              <a:rPr lang="ja-JP" altLang="en-US" sz="2000" dirty="0" smtClean="0">
                <a:latin typeface="Tahoma" charset="0"/>
              </a:rPr>
              <a:t>。</a:t>
            </a:r>
            <a:endParaRPr lang="en-US" altLang="ja-JP" sz="2000" dirty="0" smtClean="0">
              <a:latin typeface="Tahoma" charset="0"/>
            </a:endParaRPr>
          </a:p>
          <a:p>
            <a:pPr marL="342900" indent="-342900" eaLnBrk="1" hangingPunct="1">
              <a:lnSpc>
                <a:spcPct val="140000"/>
              </a:lnSpc>
              <a:spcBef>
                <a:spcPct val="20000"/>
              </a:spcBef>
              <a:buClr>
                <a:schemeClr val="tx1"/>
              </a:buClr>
              <a:buSzPct val="85000"/>
              <a:buFont typeface="Wingdings" charset="2"/>
              <a:buChar char="l"/>
              <a:defRPr/>
            </a:pPr>
            <a:r>
              <a:rPr lang="en-US" altLang="ja-JP" sz="2000" dirty="0" smtClean="0">
                <a:latin typeface="Tahoma" charset="0"/>
              </a:rPr>
              <a:t>FRB</a:t>
            </a:r>
            <a:r>
              <a:rPr lang="ja-JP" altLang="en-US" sz="2000" dirty="0" smtClean="0">
                <a:latin typeface="Tahoma" charset="0"/>
              </a:rPr>
              <a:t>の利上げと新興国通貨への影響。</a:t>
            </a:r>
            <a:endParaRPr lang="ja-JP" altLang="en-US" sz="2000" dirty="0">
              <a:latin typeface="Tahoma" charset="0"/>
            </a:endParaRPr>
          </a:p>
        </p:txBody>
      </p:sp>
      <p:pic>
        <p:nvPicPr>
          <p:cNvPr id="9" name="Image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498" y="183694"/>
            <a:ext cx="1357256" cy="1100941"/>
          </a:xfrm>
          <a:prstGeom prst="rect">
            <a:avLst/>
          </a:prstGeom>
        </p:spPr>
      </p:pic>
    </p:spTree>
    <p:extLst>
      <p:ext uri="{BB962C8B-B14F-4D97-AF65-F5344CB8AC3E}">
        <p14:creationId xmlns:p14="http://schemas.microsoft.com/office/powerpoint/2010/main" val="4083133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2800" b="1" dirty="0" smtClean="0"/>
              <a:t>12.</a:t>
            </a:r>
            <a:r>
              <a:rPr kumimoji="1" lang="ja-JP" altLang="en-US" sz="2800" b="1" dirty="0" smtClean="0"/>
              <a:t>リスクと危機の違い</a:t>
            </a:r>
            <a:endParaRPr kumimoji="1" lang="ja-JP" altLang="en-US" sz="2800" b="1" dirty="0"/>
          </a:p>
        </p:txBody>
      </p:sp>
      <p:sp>
        <p:nvSpPr>
          <p:cNvPr id="3" name="テキスト プレースホルダー 2"/>
          <p:cNvSpPr>
            <a:spLocks noGrp="1"/>
          </p:cNvSpPr>
          <p:nvPr>
            <p:ph type="body" sz="half" idx="1"/>
          </p:nvPr>
        </p:nvSpPr>
        <p:spPr>
          <a:xfrm>
            <a:off x="802683" y="3966294"/>
            <a:ext cx="3701928" cy="2431909"/>
          </a:xfrm>
        </p:spPr>
        <p:txBody>
          <a:bodyPr>
            <a:noAutofit/>
          </a:bodyPr>
          <a:lstStyle/>
          <a:p>
            <a:pPr marL="0" indent="0" algn="ctr">
              <a:buNone/>
            </a:pPr>
            <a:r>
              <a:rPr kumimoji="1" lang="ja-JP" altLang="en-US" sz="1800" dirty="0" smtClean="0"/>
              <a:t>リスク</a:t>
            </a:r>
            <a:endParaRPr kumimoji="1" lang="en-US" altLang="ja-JP" sz="1800" dirty="0" smtClean="0"/>
          </a:p>
          <a:p>
            <a:pPr>
              <a:buFont typeface="Wingdings" charset="2"/>
              <a:buChar char="l"/>
            </a:pPr>
            <a:r>
              <a:rPr lang="ja-JP" altLang="en-US" sz="1800" dirty="0" smtClean="0"/>
              <a:t>未来（起きるかも知れない事）</a:t>
            </a:r>
          </a:p>
          <a:p>
            <a:pPr>
              <a:buFont typeface="Wingdings" charset="2"/>
              <a:buChar char="l"/>
            </a:pPr>
            <a:r>
              <a:rPr lang="ja-JP" altLang="en-US" sz="1800" dirty="0" smtClean="0"/>
              <a:t>能動的</a:t>
            </a:r>
            <a:endParaRPr lang="en-US" altLang="ja-JP" sz="1800" dirty="0" smtClean="0"/>
          </a:p>
          <a:p>
            <a:pPr>
              <a:buFont typeface="Wingdings" charset="2"/>
              <a:buChar char="l"/>
            </a:pPr>
            <a:r>
              <a:rPr kumimoji="1" lang="ja-JP" altLang="en-US" sz="1800" dirty="0" smtClean="0"/>
              <a:t>ダメージを回避・最小化</a:t>
            </a:r>
            <a:endParaRPr kumimoji="1" lang="en-US" altLang="ja-JP" sz="1800" dirty="0" smtClean="0"/>
          </a:p>
          <a:p>
            <a:pPr>
              <a:buFont typeface="Wingdings" charset="2"/>
              <a:buChar char="l"/>
            </a:pPr>
            <a:r>
              <a:rPr lang="ja-JP" altLang="en-US" sz="1800" dirty="0" smtClean="0"/>
              <a:t>コスト　：　小</a:t>
            </a:r>
            <a:endParaRPr kumimoji="1" lang="en-US" altLang="ja-JP" sz="1800" dirty="0" smtClean="0"/>
          </a:p>
          <a:p>
            <a:pPr>
              <a:buFont typeface="Wingdings" charset="2"/>
              <a:buChar char="l"/>
            </a:pPr>
            <a:r>
              <a:rPr lang="en-US" altLang="ja-JP" sz="1800" dirty="0"/>
              <a:t> </a:t>
            </a:r>
            <a:r>
              <a:rPr lang="ja-JP" altLang="en-US" sz="2000" dirty="0" smtClean="0">
                <a:solidFill>
                  <a:srgbClr val="FF0000"/>
                </a:solidFill>
              </a:rPr>
              <a:t>“未来につながるチャンス”</a:t>
            </a:r>
            <a:endParaRPr kumimoji="1" lang="ja-JP" altLang="en-US" sz="2000" dirty="0">
              <a:solidFill>
                <a:srgbClr val="FF0000"/>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97" y="101219"/>
            <a:ext cx="1458321" cy="1182920"/>
          </a:xfrm>
          <a:prstGeom prst="rect">
            <a:avLst/>
          </a:prstGeom>
        </p:spPr>
      </p:pic>
      <p:pic>
        <p:nvPicPr>
          <p:cNvPr id="12" name="図 11"/>
          <p:cNvPicPr>
            <a:picLocks noChangeAspect="1"/>
          </p:cNvPicPr>
          <p:nvPr/>
        </p:nvPicPr>
        <p:blipFill>
          <a:blip r:embed="rId3"/>
          <a:stretch>
            <a:fillRect/>
          </a:stretch>
        </p:blipFill>
        <p:spPr>
          <a:xfrm>
            <a:off x="1958011" y="910605"/>
            <a:ext cx="5309561" cy="2839652"/>
          </a:xfrm>
          <a:prstGeom prst="rect">
            <a:avLst/>
          </a:prstGeom>
        </p:spPr>
      </p:pic>
      <p:sp>
        <p:nvSpPr>
          <p:cNvPr id="6" name="テキスト プレースホルダー 2"/>
          <p:cNvSpPr txBox="1">
            <a:spLocks/>
          </p:cNvSpPr>
          <p:nvPr/>
        </p:nvSpPr>
        <p:spPr>
          <a:xfrm>
            <a:off x="4887980" y="4010857"/>
            <a:ext cx="3515822" cy="23873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sz="1800" dirty="0" smtClean="0"/>
              <a:t>危機</a:t>
            </a:r>
          </a:p>
          <a:p>
            <a:pPr>
              <a:buFont typeface="Wingdings" charset="2"/>
              <a:buChar char="l"/>
            </a:pPr>
            <a:r>
              <a:rPr lang="ja-JP" altLang="en-US" sz="1800" dirty="0" smtClean="0"/>
              <a:t>過去（起きた事に対して）</a:t>
            </a:r>
          </a:p>
          <a:p>
            <a:pPr>
              <a:buFont typeface="Wingdings" charset="2"/>
              <a:buChar char="l"/>
            </a:pPr>
            <a:r>
              <a:rPr lang="ja-JP" altLang="en-US" sz="1800" dirty="0" smtClean="0"/>
              <a:t>受動的</a:t>
            </a:r>
          </a:p>
          <a:p>
            <a:pPr>
              <a:buFont typeface="Wingdings" charset="2"/>
              <a:buChar char="l"/>
            </a:pPr>
            <a:r>
              <a:rPr lang="ja-JP" altLang="en-US" sz="1800" dirty="0" smtClean="0"/>
              <a:t>ダメージコントロール</a:t>
            </a:r>
          </a:p>
          <a:p>
            <a:pPr>
              <a:buFont typeface="Wingdings" charset="2"/>
              <a:buChar char="l"/>
            </a:pPr>
            <a:r>
              <a:rPr lang="ja-JP" altLang="en-US" sz="1800" dirty="0" smtClean="0"/>
              <a:t>コスト　：　大</a:t>
            </a:r>
          </a:p>
          <a:p>
            <a:pPr marL="0" indent="0">
              <a:buNone/>
            </a:pPr>
            <a:r>
              <a:rPr lang="ja-JP" altLang="en-US" sz="1800" dirty="0" smtClean="0"/>
              <a:t>　　</a:t>
            </a:r>
            <a:r>
              <a:rPr lang="ja-JP" altLang="en-US" sz="1800" dirty="0" smtClean="0">
                <a:solidFill>
                  <a:srgbClr val="FF0000"/>
                </a:solidFill>
              </a:rPr>
              <a:t>“生存の可否への対応”</a:t>
            </a:r>
            <a:endParaRPr lang="ja-JP" altLang="en-US" sz="1800" dirty="0">
              <a:solidFill>
                <a:srgbClr val="FF0000"/>
              </a:solidFill>
            </a:endParaRPr>
          </a:p>
        </p:txBody>
      </p:sp>
    </p:spTree>
    <p:extLst>
      <p:ext uri="{BB962C8B-B14F-4D97-AF65-F5344CB8AC3E}">
        <p14:creationId xmlns:p14="http://schemas.microsoft.com/office/powerpoint/2010/main" val="1705076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125538"/>
            <a:ext cx="4392613" cy="5327650"/>
            <a:chOff x="158" y="709"/>
            <a:chExt cx="2767" cy="3356"/>
          </a:xfrm>
          <a:gradFill flip="none" rotWithShape="1">
            <a:gsLst>
              <a:gs pos="0">
                <a:srgbClr val="BDEFFF"/>
              </a:gs>
              <a:gs pos="100000">
                <a:srgbClr val="FFFFFF"/>
              </a:gs>
            </a:gsLst>
            <a:lin ang="0" scaled="1"/>
            <a:tileRect/>
          </a:gradFill>
        </p:grpSpPr>
        <p:sp>
          <p:nvSpPr>
            <p:cNvPr id="31747" name="Freeform 3"/>
            <p:cNvSpPr>
              <a:spLocks/>
            </p:cNvSpPr>
            <p:nvPr/>
          </p:nvSpPr>
          <p:spPr bwMode="auto">
            <a:xfrm>
              <a:off x="158" y="709"/>
              <a:ext cx="2767" cy="3356"/>
            </a:xfrm>
            <a:custGeom>
              <a:avLst/>
              <a:gdLst/>
              <a:ahLst/>
              <a:cxnLst>
                <a:cxn ang="0">
                  <a:pos x="0" y="3311"/>
                </a:cxn>
                <a:cxn ang="0">
                  <a:pos x="0" y="0"/>
                </a:cxn>
                <a:cxn ang="0">
                  <a:pos x="1906" y="0"/>
                </a:cxn>
                <a:cxn ang="0">
                  <a:pos x="2450" y="1406"/>
                </a:cxn>
                <a:cxn ang="0">
                  <a:pos x="1906" y="3311"/>
                </a:cxn>
                <a:cxn ang="0">
                  <a:pos x="0" y="3311"/>
                </a:cxn>
              </a:cxnLst>
              <a:rect l="0" t="0" r="r" b="b"/>
              <a:pathLst>
                <a:path w="2450" h="3311">
                  <a:moveTo>
                    <a:pt x="0" y="3311"/>
                  </a:moveTo>
                  <a:lnTo>
                    <a:pt x="0" y="0"/>
                  </a:lnTo>
                  <a:lnTo>
                    <a:pt x="1906" y="0"/>
                  </a:lnTo>
                  <a:lnTo>
                    <a:pt x="2450" y="1406"/>
                  </a:lnTo>
                  <a:lnTo>
                    <a:pt x="1906" y="3311"/>
                  </a:lnTo>
                  <a:lnTo>
                    <a:pt x="0" y="3311"/>
                  </a:lnTo>
                  <a:close/>
                </a:path>
              </a:pathLst>
            </a:custGeom>
            <a:grpFill/>
            <a:ln w="12700" cap="sq" cmpd="sng">
              <a:noFill/>
              <a:prstDash val="solid"/>
              <a:round/>
              <a:headEnd type="none" w="sm" len="sm"/>
              <a:tailEnd type="none" w="sm" len="sm"/>
            </a:ln>
            <a:effectLst>
              <a:prstShdw prst="shdw17" dist="17961" dir="2700000">
                <a:schemeClr val="accent1">
                  <a:gamma/>
                  <a:shade val="60000"/>
                  <a:invGamma/>
                </a:schemeClr>
              </a:prstShdw>
            </a:effectLst>
          </p:spPr>
          <p:txBody>
            <a:bodyPr wrap="none" anchor="ctr"/>
            <a:lstStyle/>
            <a:p>
              <a:pPr>
                <a:defRPr/>
              </a:pPr>
              <a:endParaRPr lang="ja-JP" altLang="en-US"/>
            </a:p>
          </p:txBody>
        </p:sp>
        <p:sp>
          <p:nvSpPr>
            <p:cNvPr id="31748" name="Rectangle 4"/>
            <p:cNvSpPr>
              <a:spLocks noChangeArrowheads="1"/>
            </p:cNvSpPr>
            <p:nvPr/>
          </p:nvSpPr>
          <p:spPr bwMode="auto">
            <a:xfrm>
              <a:off x="416" y="753"/>
              <a:ext cx="779" cy="291"/>
            </a:xfrm>
            <a:prstGeom prst="rect">
              <a:avLst/>
            </a:prstGeom>
            <a:grpFill/>
            <a:ln w="12700" cap="sq">
              <a:noFill/>
              <a:miter lim="800000"/>
              <a:headEnd type="none" w="sm" len="sm"/>
              <a:tailEnd type="none" w="sm" len="sm"/>
            </a:ln>
            <a:effectLst/>
          </p:spPr>
          <p:txBody>
            <a:bodyPr wrap="none" anchor="ctr">
              <a:spAutoFit/>
            </a:bodyPr>
            <a:lstStyle/>
            <a:p>
              <a:pPr algn="ctr" eaLnBrk="0" hangingPunct="0">
                <a:defRPr/>
              </a:pPr>
              <a:r>
                <a:rPr kumimoji="0" lang="ja-JP" altLang="en-US" sz="2400" b="1" dirty="0" smtClean="0">
                  <a:solidFill>
                    <a:srgbClr val="000000"/>
                  </a:solidFill>
                  <a:effectLst>
                    <a:outerShdw blurRad="38100" dist="38100" dir="2700000" algn="tl">
                      <a:srgbClr val="C0C0C0"/>
                    </a:outerShdw>
                  </a:effectLst>
                </a:rPr>
                <a:t>リソース</a:t>
              </a:r>
              <a:endParaRPr kumimoji="0" lang="en-US" altLang="ja-JP" sz="2400" b="1" dirty="0">
                <a:solidFill>
                  <a:srgbClr val="000000"/>
                </a:solidFill>
                <a:effectLst>
                  <a:outerShdw blurRad="38100" dist="38100" dir="2700000" algn="tl">
                    <a:srgbClr val="C0C0C0"/>
                  </a:outerShdw>
                </a:effectLst>
              </a:endParaRPr>
            </a:p>
          </p:txBody>
        </p:sp>
      </p:grpSp>
      <p:sp>
        <p:nvSpPr>
          <p:cNvPr id="5123" name="Rectangle 5"/>
          <p:cNvSpPr>
            <a:spLocks noGrp="1" noChangeArrowheads="1"/>
          </p:cNvSpPr>
          <p:nvPr>
            <p:ph type="title"/>
          </p:nvPr>
        </p:nvSpPr>
        <p:spPr>
          <a:xfrm>
            <a:off x="2228345" y="117315"/>
            <a:ext cx="5294677" cy="922337"/>
          </a:xfrm>
        </p:spPr>
        <p:txBody>
          <a:bodyPr>
            <a:normAutofit fontScale="90000"/>
          </a:bodyPr>
          <a:lstStyle/>
          <a:p>
            <a:pPr eaLnBrk="1" hangingPunct="1"/>
            <a:r>
              <a:rPr lang="en-US" altLang="ja-JP" sz="2800" b="1" dirty="0" smtClean="0"/>
              <a:t>13.</a:t>
            </a:r>
            <a:r>
              <a:rPr lang="ja-JP" altLang="en-US" sz="2800" b="1" dirty="0" smtClean="0"/>
              <a:t>ビジネススキームの基本モデル</a:t>
            </a:r>
            <a:endParaRPr lang="en-US" altLang="ja-JP" sz="2800" b="1" dirty="0" smtClean="0"/>
          </a:p>
        </p:txBody>
      </p:sp>
      <p:sp>
        <p:nvSpPr>
          <p:cNvPr id="31750" name="Oval 6"/>
          <p:cNvSpPr>
            <a:spLocks noChangeArrowheads="1"/>
          </p:cNvSpPr>
          <p:nvPr/>
        </p:nvSpPr>
        <p:spPr bwMode="auto">
          <a:xfrm>
            <a:off x="468313" y="1700213"/>
            <a:ext cx="1979612" cy="647700"/>
          </a:xfrm>
          <a:prstGeom prst="ellipse">
            <a:avLst/>
          </a:prstGeom>
          <a:gradFill rotWithShape="1">
            <a:gsLst>
              <a:gs pos="0">
                <a:schemeClr val="accent1"/>
              </a:gs>
              <a:gs pos="100000">
                <a:srgbClr val="0033CC"/>
              </a:gs>
            </a:gsLst>
            <a:path path="shape">
              <a:fillToRect l="50000" t="50000" r="50000" b="50000"/>
            </a:path>
          </a:gradFill>
          <a:ln w="12700" cap="sq">
            <a:noFill/>
            <a:round/>
            <a:headEnd type="none" w="sm" len="sm"/>
            <a:tailEnd type="none" w="sm" len="sm"/>
          </a:ln>
          <a:effectLst>
            <a:prstShdw prst="shdw17" dist="17961" dir="2700000">
              <a:srgbClr val="0033CC">
                <a:gamma/>
                <a:shade val="60000"/>
                <a:invGamma/>
              </a:srgbClr>
            </a:prstShdw>
          </a:effectLst>
        </p:spPr>
        <p:txBody>
          <a:bodyPr wrap="none"/>
          <a:lstStyle/>
          <a:p>
            <a:pPr algn="ctr" eaLnBrk="0" hangingPunct="0">
              <a:defRPr/>
            </a:pPr>
            <a:r>
              <a:rPr kumimoji="0" lang="ja-JP" altLang="en-US" sz="2000" b="1" dirty="0" smtClean="0">
                <a:solidFill>
                  <a:schemeClr val="bg1"/>
                </a:solidFill>
                <a:effectLst>
                  <a:outerShdw blurRad="38100" dist="38100" dir="2700000" algn="tl">
                    <a:srgbClr val="000000"/>
                  </a:outerShdw>
                </a:effectLst>
              </a:rPr>
              <a:t>本社</a:t>
            </a:r>
            <a:endParaRPr kumimoji="0" lang="en-US" altLang="ja-JP" sz="2000" b="1" dirty="0">
              <a:solidFill>
                <a:schemeClr val="bg1"/>
              </a:solidFill>
              <a:effectLst>
                <a:outerShdw blurRad="38100" dist="38100" dir="2700000" algn="tl">
                  <a:srgbClr val="000000"/>
                </a:outerShdw>
              </a:effectLst>
            </a:endParaRPr>
          </a:p>
        </p:txBody>
      </p:sp>
      <p:grpSp>
        <p:nvGrpSpPr>
          <p:cNvPr id="3" name="Group 7"/>
          <p:cNvGrpSpPr>
            <a:grpSpLocks/>
          </p:cNvGrpSpPr>
          <p:nvPr/>
        </p:nvGrpSpPr>
        <p:grpSpPr bwMode="auto">
          <a:xfrm>
            <a:off x="4643444" y="1347791"/>
            <a:ext cx="3384553" cy="1106489"/>
            <a:chOff x="2925" y="849"/>
            <a:chExt cx="2132" cy="697"/>
          </a:xfrm>
        </p:grpSpPr>
        <p:sp>
          <p:nvSpPr>
            <p:cNvPr id="31752" name="AutoShape 8"/>
            <p:cNvSpPr>
              <a:spLocks noChangeArrowheads="1"/>
            </p:cNvSpPr>
            <p:nvPr/>
          </p:nvSpPr>
          <p:spPr bwMode="auto">
            <a:xfrm flipH="1">
              <a:off x="2925" y="849"/>
              <a:ext cx="2132" cy="272"/>
            </a:xfrm>
            <a:custGeom>
              <a:avLst/>
              <a:gdLst>
                <a:gd name="G0" fmla="+- 18028 0 0"/>
                <a:gd name="G1" fmla="+- 0 0 0"/>
                <a:gd name="G2" fmla="+- 21600 0 0"/>
                <a:gd name="G3" fmla="+- 10800 0 0"/>
                <a:gd name="G4" fmla="+- 21600 0 18028"/>
                <a:gd name="G5" fmla="*/ G4 G3 10800"/>
                <a:gd name="G6" fmla="+- 21600 0 G5"/>
                <a:gd name="T0" fmla="*/ 18028 w 21600"/>
                <a:gd name="T1" fmla="*/ 0 h 21600"/>
                <a:gd name="T2" fmla="*/ 0 w 21600"/>
                <a:gd name="T3" fmla="*/ 10800 h 21600"/>
                <a:gd name="T4" fmla="*/ 1802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028" y="0"/>
                  </a:moveTo>
                  <a:lnTo>
                    <a:pt x="18028" y="0"/>
                  </a:lnTo>
                  <a:lnTo>
                    <a:pt x="3375" y="0"/>
                  </a:lnTo>
                  <a:lnTo>
                    <a:pt x="3375" y="21600"/>
                  </a:lnTo>
                  <a:lnTo>
                    <a:pt x="18028"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gradFill rotWithShape="1">
              <a:gsLst>
                <a:gs pos="0">
                  <a:srgbClr val="00CC99"/>
                </a:gs>
                <a:gs pos="50000">
                  <a:srgbClr val="FFFFFF"/>
                </a:gs>
                <a:gs pos="100000">
                  <a:srgbClr val="00CC99"/>
                </a:gs>
              </a:gsLst>
              <a:lin ang="5400000" scaled="1"/>
            </a:gradFill>
            <a:ln w="12700" cap="sq">
              <a:noFill/>
              <a:miter lim="800000"/>
              <a:headEnd type="none" w="sm" len="sm"/>
              <a:tailEnd type="none" w="sm" len="sm"/>
            </a:ln>
            <a:effectLst>
              <a:prstShdw prst="shdw17" dist="17961" dir="2700000">
                <a:srgbClr val="00CC99">
                  <a:gamma/>
                  <a:shade val="60000"/>
                  <a:invGamma/>
                </a:srgbClr>
              </a:prstShdw>
            </a:effectLst>
          </p:spPr>
          <p:txBody>
            <a:bodyPr wrap="none" anchor="ctr"/>
            <a:lstStyle/>
            <a:p>
              <a:pPr algn="ctr" eaLnBrk="0" hangingPunct="0">
                <a:defRPr/>
              </a:pPr>
              <a:r>
                <a:rPr kumimoji="0" lang="ja-JP" altLang="en-US" sz="2400" b="1" dirty="0" smtClean="0">
                  <a:solidFill>
                    <a:srgbClr val="000000"/>
                  </a:solidFill>
                  <a:effectLst>
                    <a:outerShdw blurRad="38100" dist="38100" dir="2700000" algn="tl">
                      <a:srgbClr val="FFFFFF"/>
                    </a:outerShdw>
                  </a:effectLst>
                </a:rPr>
                <a:t>ニーズ・需要</a:t>
              </a:r>
              <a:endParaRPr kumimoji="0" lang="en-US" altLang="ja-JP" sz="2400" b="1" dirty="0">
                <a:solidFill>
                  <a:srgbClr val="000000"/>
                </a:solidFill>
                <a:effectLst>
                  <a:outerShdw blurRad="38100" dist="38100" dir="2700000" algn="tl">
                    <a:srgbClr val="FFFFFF"/>
                  </a:outerShdw>
                </a:effectLst>
              </a:endParaRPr>
            </a:p>
          </p:txBody>
        </p:sp>
        <p:sp>
          <p:nvSpPr>
            <p:cNvPr id="5144" name="Text Box 9"/>
            <p:cNvSpPr txBox="1">
              <a:spLocks noChangeArrowheads="1"/>
            </p:cNvSpPr>
            <p:nvPr/>
          </p:nvSpPr>
          <p:spPr bwMode="auto">
            <a:xfrm>
              <a:off x="3259" y="1139"/>
              <a:ext cx="908" cy="407"/>
            </a:xfrm>
            <a:prstGeom prst="rect">
              <a:avLst/>
            </a:prstGeom>
            <a:noFill/>
            <a:ln w="12700" cap="sq">
              <a:noFill/>
              <a:miter lim="800000"/>
              <a:headEnd type="none" w="sm" len="sm"/>
              <a:tailEnd type="none" w="sm" len="sm"/>
            </a:ln>
          </p:spPr>
          <p:txBody>
            <a:bodyPr wrap="none">
              <a:spAutoFit/>
            </a:bodyPr>
            <a:lstStyle/>
            <a:p>
              <a:pPr eaLnBrk="0" hangingPunct="0">
                <a:buFontTx/>
                <a:buChar char="•"/>
              </a:pPr>
              <a:r>
                <a:rPr kumimoji="0" lang="ja-JP" altLang="en-US" b="1" dirty="0" smtClean="0">
                  <a:solidFill>
                    <a:srgbClr val="006666"/>
                  </a:solidFill>
                </a:rPr>
                <a:t>情報</a:t>
              </a:r>
            </a:p>
            <a:p>
              <a:pPr eaLnBrk="0" hangingPunct="0">
                <a:buFontTx/>
                <a:buChar char="•"/>
              </a:pPr>
              <a:r>
                <a:rPr kumimoji="0" lang="ja-JP" altLang="en-US" b="1" dirty="0" smtClean="0">
                  <a:solidFill>
                    <a:srgbClr val="006666"/>
                  </a:solidFill>
                </a:rPr>
                <a:t>市場の要求</a:t>
              </a:r>
              <a:endParaRPr kumimoji="0" lang="en-US" altLang="ja-JP" sz="1800" b="1" dirty="0">
                <a:solidFill>
                  <a:srgbClr val="006666"/>
                </a:solidFill>
              </a:endParaRPr>
            </a:p>
          </p:txBody>
        </p:sp>
      </p:grpSp>
      <p:grpSp>
        <p:nvGrpSpPr>
          <p:cNvPr id="4" name="Group 10"/>
          <p:cNvGrpSpPr>
            <a:grpSpLocks/>
          </p:cNvGrpSpPr>
          <p:nvPr/>
        </p:nvGrpSpPr>
        <p:grpSpPr bwMode="auto">
          <a:xfrm>
            <a:off x="4870450" y="4786330"/>
            <a:ext cx="3168650" cy="1643066"/>
            <a:chOff x="3068" y="2880"/>
            <a:chExt cx="1996" cy="1035"/>
          </a:xfrm>
        </p:grpSpPr>
        <p:sp>
          <p:nvSpPr>
            <p:cNvPr id="5141" name="Text Box 11"/>
            <p:cNvSpPr txBox="1">
              <a:spLocks noChangeArrowheads="1"/>
            </p:cNvSpPr>
            <p:nvPr/>
          </p:nvSpPr>
          <p:spPr bwMode="auto">
            <a:xfrm>
              <a:off x="3285" y="2880"/>
              <a:ext cx="1312" cy="756"/>
            </a:xfrm>
            <a:prstGeom prst="rect">
              <a:avLst/>
            </a:prstGeom>
            <a:noFill/>
            <a:ln w="12700" cap="sq">
              <a:noFill/>
              <a:miter lim="800000"/>
              <a:headEnd type="none" w="sm" len="sm"/>
              <a:tailEnd type="none" w="sm" len="sm"/>
            </a:ln>
          </p:spPr>
          <p:txBody>
            <a:bodyPr wrap="none">
              <a:spAutoFit/>
            </a:bodyPr>
            <a:lstStyle/>
            <a:p>
              <a:pPr eaLnBrk="0" hangingPunct="0">
                <a:buFontTx/>
                <a:buChar char="•"/>
              </a:pPr>
              <a:r>
                <a:rPr kumimoji="0" lang="ja-JP" altLang="en-US" sz="1800" dirty="0" smtClean="0">
                  <a:solidFill>
                    <a:srgbClr val="006666"/>
                  </a:solidFill>
                </a:rPr>
                <a:t>製品</a:t>
              </a:r>
              <a:endParaRPr kumimoji="0" lang="en-US" altLang="ja-JP" sz="1800" dirty="0">
                <a:solidFill>
                  <a:srgbClr val="006666"/>
                </a:solidFill>
              </a:endParaRPr>
            </a:p>
            <a:p>
              <a:pPr eaLnBrk="0" hangingPunct="0">
                <a:buFontTx/>
                <a:buChar char="•"/>
              </a:pPr>
              <a:r>
                <a:rPr kumimoji="0" lang="ja-JP" altLang="en-US" sz="1800" dirty="0" smtClean="0">
                  <a:solidFill>
                    <a:srgbClr val="006666"/>
                  </a:solidFill>
                </a:rPr>
                <a:t>情報</a:t>
              </a:r>
              <a:endParaRPr kumimoji="0" lang="en-US" altLang="ja-JP" sz="1800" dirty="0">
                <a:solidFill>
                  <a:srgbClr val="006666"/>
                </a:solidFill>
              </a:endParaRPr>
            </a:p>
            <a:p>
              <a:pPr eaLnBrk="0" hangingPunct="0">
                <a:buFontTx/>
                <a:buChar char="•"/>
              </a:pPr>
              <a:r>
                <a:rPr kumimoji="0" lang="ja-JP" altLang="en-US" sz="1800" dirty="0" smtClean="0">
                  <a:solidFill>
                    <a:srgbClr val="006666"/>
                  </a:solidFill>
                </a:rPr>
                <a:t>技術サポート</a:t>
              </a:r>
              <a:endParaRPr kumimoji="0" lang="en-US" altLang="ja-JP" sz="1800" dirty="0">
                <a:solidFill>
                  <a:srgbClr val="006666"/>
                </a:solidFill>
              </a:endParaRPr>
            </a:p>
            <a:p>
              <a:pPr eaLnBrk="0" hangingPunct="0">
                <a:buFontTx/>
                <a:buChar char="•"/>
              </a:pPr>
              <a:r>
                <a:rPr kumimoji="0" lang="ja-JP" altLang="en-US" dirty="0" smtClean="0">
                  <a:solidFill>
                    <a:srgbClr val="006666"/>
                  </a:solidFill>
                </a:rPr>
                <a:t>ロジスティック支援</a:t>
              </a:r>
              <a:endParaRPr kumimoji="0" lang="en-US" altLang="ja-JP" sz="1800" dirty="0">
                <a:solidFill>
                  <a:srgbClr val="006666"/>
                </a:solidFill>
              </a:endParaRPr>
            </a:p>
          </p:txBody>
        </p:sp>
        <p:sp>
          <p:nvSpPr>
            <p:cNvPr id="31756" name="AutoShape 12"/>
            <p:cNvSpPr>
              <a:spLocks noChangeArrowheads="1"/>
            </p:cNvSpPr>
            <p:nvPr/>
          </p:nvSpPr>
          <p:spPr bwMode="auto">
            <a:xfrm>
              <a:off x="3068" y="3643"/>
              <a:ext cx="1996" cy="272"/>
            </a:xfrm>
            <a:custGeom>
              <a:avLst/>
              <a:gdLst>
                <a:gd name="G0" fmla="+- 17315 0 0"/>
                <a:gd name="G1" fmla="+- 0 0 0"/>
                <a:gd name="G2" fmla="+- 21600 0 0"/>
                <a:gd name="G3" fmla="+- 10800 0 0"/>
                <a:gd name="G4" fmla="+- 21600 0 17315"/>
                <a:gd name="G5" fmla="*/ G4 G3 10800"/>
                <a:gd name="G6" fmla="+- 21600 0 G5"/>
                <a:gd name="T0" fmla="*/ 17315 w 21600"/>
                <a:gd name="T1" fmla="*/ 0 h 21600"/>
                <a:gd name="T2" fmla="*/ 0 w 21600"/>
                <a:gd name="T3" fmla="*/ 10800 h 21600"/>
                <a:gd name="T4" fmla="*/ 1731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315" y="0"/>
                  </a:moveTo>
                  <a:lnTo>
                    <a:pt x="17315" y="0"/>
                  </a:lnTo>
                  <a:lnTo>
                    <a:pt x="3375" y="0"/>
                  </a:lnTo>
                  <a:lnTo>
                    <a:pt x="3375" y="21600"/>
                  </a:lnTo>
                  <a:lnTo>
                    <a:pt x="1731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gradFill rotWithShape="1">
              <a:gsLst>
                <a:gs pos="0">
                  <a:srgbClr val="00CC99"/>
                </a:gs>
                <a:gs pos="50000">
                  <a:srgbClr val="FFFFFF"/>
                </a:gs>
                <a:gs pos="100000">
                  <a:srgbClr val="00CC99"/>
                </a:gs>
              </a:gsLst>
              <a:lin ang="5400000" scaled="1"/>
            </a:gradFill>
            <a:ln w="12700" cap="sq">
              <a:noFill/>
              <a:miter lim="800000"/>
              <a:headEnd type="none" w="sm" len="sm"/>
              <a:tailEnd type="none" w="sm" len="sm"/>
            </a:ln>
            <a:effectLst>
              <a:prstShdw prst="shdw17" dist="17961" dir="2700000">
                <a:srgbClr val="00CC99">
                  <a:gamma/>
                  <a:shade val="60000"/>
                  <a:invGamma/>
                </a:srgbClr>
              </a:prstShdw>
            </a:effectLst>
          </p:spPr>
          <p:txBody>
            <a:bodyPr wrap="none" anchor="ctr"/>
            <a:lstStyle/>
            <a:p>
              <a:pPr algn="ctr" eaLnBrk="0" hangingPunct="0">
                <a:defRPr/>
              </a:pPr>
              <a:r>
                <a:rPr kumimoji="0" lang="ja-JP" altLang="en-US" sz="2400" b="1" dirty="0" smtClean="0">
                  <a:solidFill>
                    <a:srgbClr val="000000"/>
                  </a:solidFill>
                  <a:effectLst>
                    <a:outerShdw blurRad="38100" dist="38100" dir="2700000" algn="tl">
                      <a:srgbClr val="FFFFFF"/>
                    </a:outerShdw>
                  </a:effectLst>
                </a:rPr>
                <a:t>ソリューション</a:t>
              </a:r>
            </a:p>
          </p:txBody>
        </p:sp>
      </p:grpSp>
      <p:grpSp>
        <p:nvGrpSpPr>
          <p:cNvPr id="5" name="Group 13"/>
          <p:cNvGrpSpPr>
            <a:grpSpLocks/>
          </p:cNvGrpSpPr>
          <p:nvPr/>
        </p:nvGrpSpPr>
        <p:grpSpPr bwMode="auto">
          <a:xfrm>
            <a:off x="7056438" y="2492375"/>
            <a:ext cx="1979612" cy="1654175"/>
            <a:chOff x="4400" y="1617"/>
            <a:chExt cx="1247" cy="1042"/>
          </a:xfrm>
        </p:grpSpPr>
        <p:sp>
          <p:nvSpPr>
            <p:cNvPr id="31758" name="Oval 14"/>
            <p:cNvSpPr>
              <a:spLocks noChangeArrowheads="1"/>
            </p:cNvSpPr>
            <p:nvPr/>
          </p:nvSpPr>
          <p:spPr bwMode="auto">
            <a:xfrm>
              <a:off x="4400" y="1617"/>
              <a:ext cx="1247" cy="408"/>
            </a:xfrm>
            <a:prstGeom prst="ellipse">
              <a:avLst/>
            </a:prstGeom>
            <a:solidFill>
              <a:srgbClr val="000099"/>
            </a:solidFill>
            <a:ln w="12700" cap="sq">
              <a:noFill/>
              <a:round/>
              <a:headEnd type="none" w="sm" len="sm"/>
              <a:tailEnd type="none" w="sm" len="sm"/>
            </a:ln>
            <a:effectLst>
              <a:prstShdw prst="shdw17" dist="17961" dir="2700000">
                <a:srgbClr val="000099">
                  <a:gamma/>
                  <a:shade val="60000"/>
                  <a:invGamma/>
                </a:srgbClr>
              </a:prstShdw>
            </a:effectLst>
          </p:spPr>
          <p:txBody>
            <a:bodyPr wrap="none"/>
            <a:lstStyle/>
            <a:p>
              <a:pPr algn="ctr" eaLnBrk="0" hangingPunct="0">
                <a:defRPr/>
              </a:pPr>
              <a:endParaRPr kumimoji="0" lang="en-US" sz="2400">
                <a:effectLst>
                  <a:outerShdw blurRad="38100" dist="38100" dir="2700000" algn="tl">
                    <a:srgbClr val="FFFFFF"/>
                  </a:outerShdw>
                </a:effectLst>
              </a:endParaRPr>
            </a:p>
          </p:txBody>
        </p:sp>
        <p:sp>
          <p:nvSpPr>
            <p:cNvPr id="31759" name="Oval 15"/>
            <p:cNvSpPr>
              <a:spLocks noChangeArrowheads="1"/>
            </p:cNvSpPr>
            <p:nvPr/>
          </p:nvSpPr>
          <p:spPr bwMode="auto">
            <a:xfrm>
              <a:off x="4400" y="1744"/>
              <a:ext cx="1247" cy="408"/>
            </a:xfrm>
            <a:prstGeom prst="ellipse">
              <a:avLst/>
            </a:prstGeom>
            <a:solidFill>
              <a:srgbClr val="000099"/>
            </a:solidFill>
            <a:ln w="12700" cap="sq">
              <a:noFill/>
              <a:round/>
              <a:headEnd type="none" w="sm" len="sm"/>
              <a:tailEnd type="none" w="sm" len="sm"/>
            </a:ln>
            <a:effectLst>
              <a:prstShdw prst="shdw17" dist="17961" dir="2700000">
                <a:srgbClr val="000099">
                  <a:gamma/>
                  <a:shade val="60000"/>
                  <a:invGamma/>
                </a:srgbClr>
              </a:prstShdw>
            </a:effectLst>
          </p:spPr>
          <p:txBody>
            <a:bodyPr wrap="none"/>
            <a:lstStyle/>
            <a:p>
              <a:pPr algn="ctr" eaLnBrk="0" hangingPunct="0">
                <a:defRPr/>
              </a:pPr>
              <a:endParaRPr kumimoji="0" lang="en-US" sz="2400">
                <a:effectLst>
                  <a:outerShdw blurRad="38100" dist="38100" dir="2700000" algn="tl">
                    <a:srgbClr val="FFFFFF"/>
                  </a:outerShdw>
                </a:effectLst>
              </a:endParaRPr>
            </a:p>
          </p:txBody>
        </p:sp>
        <p:sp>
          <p:nvSpPr>
            <p:cNvPr id="31760" name="Oval 16"/>
            <p:cNvSpPr>
              <a:spLocks noChangeArrowheads="1"/>
            </p:cNvSpPr>
            <p:nvPr/>
          </p:nvSpPr>
          <p:spPr bwMode="auto">
            <a:xfrm>
              <a:off x="4400" y="1871"/>
              <a:ext cx="1247" cy="408"/>
            </a:xfrm>
            <a:prstGeom prst="ellipse">
              <a:avLst/>
            </a:prstGeom>
            <a:solidFill>
              <a:srgbClr val="000099"/>
            </a:solidFill>
            <a:ln w="12700" cap="sq">
              <a:noFill/>
              <a:round/>
              <a:headEnd type="none" w="sm" len="sm"/>
              <a:tailEnd type="none" w="sm" len="sm"/>
            </a:ln>
            <a:effectLst>
              <a:prstShdw prst="shdw17" dist="17961" dir="2700000">
                <a:srgbClr val="000099">
                  <a:gamma/>
                  <a:shade val="60000"/>
                  <a:invGamma/>
                </a:srgbClr>
              </a:prstShdw>
            </a:effectLst>
          </p:spPr>
          <p:txBody>
            <a:bodyPr wrap="none"/>
            <a:lstStyle/>
            <a:p>
              <a:pPr algn="ctr" eaLnBrk="0" hangingPunct="0">
                <a:defRPr/>
              </a:pPr>
              <a:endParaRPr kumimoji="0" lang="en-US" sz="2400">
                <a:effectLst>
                  <a:outerShdw blurRad="38100" dist="38100" dir="2700000" algn="tl">
                    <a:srgbClr val="FFFFFF"/>
                  </a:outerShdw>
                </a:effectLst>
              </a:endParaRPr>
            </a:p>
          </p:txBody>
        </p:sp>
        <p:sp>
          <p:nvSpPr>
            <p:cNvPr id="31761" name="Oval 17"/>
            <p:cNvSpPr>
              <a:spLocks noChangeArrowheads="1"/>
            </p:cNvSpPr>
            <p:nvPr/>
          </p:nvSpPr>
          <p:spPr bwMode="auto">
            <a:xfrm>
              <a:off x="4400" y="1998"/>
              <a:ext cx="1247" cy="408"/>
            </a:xfrm>
            <a:prstGeom prst="ellipse">
              <a:avLst/>
            </a:prstGeom>
            <a:solidFill>
              <a:srgbClr val="000099"/>
            </a:solidFill>
            <a:ln w="12700" cap="sq">
              <a:noFill/>
              <a:round/>
              <a:headEnd type="none" w="sm" len="sm"/>
              <a:tailEnd type="none" w="sm" len="sm"/>
            </a:ln>
            <a:effectLst>
              <a:prstShdw prst="shdw17" dist="17961" dir="2700000">
                <a:srgbClr val="000099">
                  <a:gamma/>
                  <a:shade val="60000"/>
                  <a:invGamma/>
                </a:srgbClr>
              </a:prstShdw>
            </a:effectLst>
          </p:spPr>
          <p:txBody>
            <a:bodyPr wrap="none"/>
            <a:lstStyle/>
            <a:p>
              <a:pPr algn="ctr" eaLnBrk="0" hangingPunct="0">
                <a:defRPr/>
              </a:pPr>
              <a:endParaRPr kumimoji="0" lang="en-US" sz="2400">
                <a:effectLst>
                  <a:outerShdw blurRad="38100" dist="38100" dir="2700000" algn="tl">
                    <a:srgbClr val="FFFFFF"/>
                  </a:outerShdw>
                </a:effectLst>
              </a:endParaRPr>
            </a:p>
          </p:txBody>
        </p:sp>
        <p:sp>
          <p:nvSpPr>
            <p:cNvPr id="31762" name="Oval 18"/>
            <p:cNvSpPr>
              <a:spLocks noChangeArrowheads="1"/>
            </p:cNvSpPr>
            <p:nvPr/>
          </p:nvSpPr>
          <p:spPr bwMode="auto">
            <a:xfrm>
              <a:off x="4400" y="2125"/>
              <a:ext cx="1247" cy="408"/>
            </a:xfrm>
            <a:prstGeom prst="ellipse">
              <a:avLst/>
            </a:prstGeom>
            <a:solidFill>
              <a:srgbClr val="000099"/>
            </a:solidFill>
            <a:ln w="12700" cap="sq">
              <a:noFill/>
              <a:round/>
              <a:headEnd type="none" w="sm" len="sm"/>
              <a:tailEnd type="none" w="sm" len="sm"/>
            </a:ln>
            <a:effectLst>
              <a:prstShdw prst="shdw17" dist="17961" dir="2700000">
                <a:srgbClr val="000099">
                  <a:gamma/>
                  <a:shade val="60000"/>
                  <a:invGamma/>
                </a:srgbClr>
              </a:prstShdw>
            </a:effectLst>
          </p:spPr>
          <p:txBody>
            <a:bodyPr wrap="none"/>
            <a:lstStyle/>
            <a:p>
              <a:pPr algn="ctr" eaLnBrk="0" hangingPunct="0">
                <a:defRPr/>
              </a:pPr>
              <a:endParaRPr kumimoji="0" lang="en-US" sz="2400">
                <a:effectLst>
                  <a:outerShdw blurRad="38100" dist="38100" dir="2700000" algn="tl">
                    <a:srgbClr val="FFFFFF"/>
                  </a:outerShdw>
                </a:effectLst>
              </a:endParaRPr>
            </a:p>
          </p:txBody>
        </p:sp>
        <p:sp>
          <p:nvSpPr>
            <p:cNvPr id="31763" name="Oval 19"/>
            <p:cNvSpPr>
              <a:spLocks noChangeArrowheads="1"/>
            </p:cNvSpPr>
            <p:nvPr/>
          </p:nvSpPr>
          <p:spPr bwMode="auto">
            <a:xfrm>
              <a:off x="4400" y="2251"/>
              <a:ext cx="1247" cy="408"/>
            </a:xfrm>
            <a:prstGeom prst="ellipse">
              <a:avLst/>
            </a:prstGeom>
            <a:gradFill rotWithShape="1">
              <a:gsLst>
                <a:gs pos="0">
                  <a:schemeClr val="accent1"/>
                </a:gs>
                <a:gs pos="100000">
                  <a:srgbClr val="000099"/>
                </a:gs>
              </a:gsLst>
              <a:path path="shape">
                <a:fillToRect l="50000" t="50000" r="50000" b="50000"/>
              </a:path>
            </a:gradFill>
            <a:ln w="12700" cap="sq">
              <a:noFill/>
              <a:round/>
              <a:headEnd type="none" w="sm" len="sm"/>
              <a:tailEnd type="none" w="sm" len="sm"/>
            </a:ln>
            <a:effectLst>
              <a:prstShdw prst="shdw17" dist="17961" dir="2700000">
                <a:srgbClr val="000099">
                  <a:gamma/>
                  <a:shade val="60000"/>
                  <a:invGamma/>
                </a:srgbClr>
              </a:prstShdw>
            </a:effectLst>
          </p:spPr>
          <p:txBody>
            <a:bodyPr wrap="none"/>
            <a:lstStyle/>
            <a:p>
              <a:pPr algn="ctr" eaLnBrk="0" hangingPunct="0">
                <a:defRPr/>
              </a:pPr>
              <a:r>
                <a:rPr kumimoji="0" lang="ja-JP" altLang="en-US" sz="2400" b="1" dirty="0" smtClean="0">
                  <a:solidFill>
                    <a:schemeClr val="bg1"/>
                  </a:solidFill>
                  <a:effectLst>
                    <a:outerShdw blurRad="38100" dist="38100" dir="2700000" algn="tl">
                      <a:srgbClr val="000000"/>
                    </a:outerShdw>
                  </a:effectLst>
                </a:rPr>
                <a:t>顧客</a:t>
              </a:r>
              <a:endParaRPr kumimoji="0" lang="en-US" altLang="ja-JP" sz="2400" b="1" dirty="0">
                <a:solidFill>
                  <a:schemeClr val="bg1"/>
                </a:solidFill>
                <a:effectLst>
                  <a:outerShdw blurRad="38100" dist="38100" dir="2700000" algn="tl">
                    <a:srgbClr val="000000"/>
                  </a:outerShdw>
                </a:effectLst>
              </a:endParaRPr>
            </a:p>
          </p:txBody>
        </p:sp>
      </p:grpSp>
      <p:sp>
        <p:nvSpPr>
          <p:cNvPr id="5128" name="AutoShape 20"/>
          <p:cNvSpPr>
            <a:spLocks noChangeArrowheads="1"/>
          </p:cNvSpPr>
          <p:nvPr/>
        </p:nvSpPr>
        <p:spPr bwMode="auto">
          <a:xfrm>
            <a:off x="6300788" y="3141663"/>
            <a:ext cx="649287" cy="431800"/>
          </a:xfrm>
          <a:prstGeom prst="rightArrow">
            <a:avLst>
              <a:gd name="adj1" fmla="val 50000"/>
              <a:gd name="adj2" fmla="val 37592"/>
            </a:avLst>
          </a:prstGeom>
          <a:gradFill rotWithShape="1">
            <a:gsLst>
              <a:gs pos="0">
                <a:srgbClr val="FF9966"/>
              </a:gs>
              <a:gs pos="50000">
                <a:srgbClr val="FFFFFF"/>
              </a:gs>
              <a:gs pos="100000">
                <a:srgbClr val="FF9966"/>
              </a:gs>
            </a:gsLst>
            <a:lin ang="0" scaled="1"/>
          </a:gradFill>
          <a:ln w="6350" cap="sq" algn="ctr">
            <a:solidFill>
              <a:srgbClr val="FF9900"/>
            </a:solidFill>
            <a:miter lim="800000"/>
            <a:headEnd type="none" w="sm" len="sm"/>
            <a:tailEnd type="none" w="sm" len="sm"/>
          </a:ln>
          <a:effectLst>
            <a:prstShdw prst="shdw17" dist="17961" dir="2700000">
              <a:srgbClr val="995C00"/>
            </a:prstShdw>
          </a:effectLst>
        </p:spPr>
        <p:txBody>
          <a:bodyPr wrap="none" anchor="ctr"/>
          <a:lstStyle/>
          <a:p>
            <a:endParaRPr lang="ja-JP" altLang="en-US"/>
          </a:p>
        </p:txBody>
      </p:sp>
      <p:sp>
        <p:nvSpPr>
          <p:cNvPr id="31765" name="Oval 21"/>
          <p:cNvSpPr>
            <a:spLocks noChangeArrowheads="1"/>
          </p:cNvSpPr>
          <p:nvPr/>
        </p:nvSpPr>
        <p:spPr bwMode="auto">
          <a:xfrm>
            <a:off x="2627313" y="2924175"/>
            <a:ext cx="3600450" cy="790575"/>
          </a:xfrm>
          <a:prstGeom prst="ellipse">
            <a:avLst/>
          </a:prstGeom>
          <a:gradFill rotWithShape="1">
            <a:gsLst>
              <a:gs pos="0">
                <a:schemeClr val="accent1"/>
              </a:gs>
              <a:gs pos="100000">
                <a:srgbClr val="000099"/>
              </a:gs>
            </a:gsLst>
            <a:path path="shape">
              <a:fillToRect l="50000" t="50000" r="50000" b="50000"/>
            </a:path>
          </a:gradFill>
          <a:ln w="12700" cap="sq">
            <a:solidFill>
              <a:schemeClr val="accent2"/>
            </a:solidFill>
            <a:round/>
            <a:headEnd type="none" w="sm" len="sm"/>
            <a:tailEnd type="none" w="sm" len="sm"/>
          </a:ln>
          <a:effectLst>
            <a:prstShdw prst="shdw17" dist="17961" dir="2700000">
              <a:schemeClr val="accent2">
                <a:gamma/>
                <a:shade val="60000"/>
                <a:invGamma/>
              </a:schemeClr>
            </a:prstShdw>
          </a:effectLst>
        </p:spPr>
        <p:txBody>
          <a:bodyPr wrap="none" anchor="ctr"/>
          <a:lstStyle/>
          <a:p>
            <a:pPr algn="ctr" eaLnBrk="0" hangingPunct="0">
              <a:defRPr/>
            </a:pPr>
            <a:r>
              <a:rPr kumimoji="0" lang="ja-JP" altLang="en-US" sz="2400" b="1" dirty="0" smtClean="0">
                <a:solidFill>
                  <a:schemeClr val="bg1"/>
                </a:solidFill>
                <a:effectLst>
                  <a:outerShdw blurRad="38100" dist="38100" dir="2700000" algn="tl">
                    <a:srgbClr val="000000"/>
                  </a:outerShdw>
                </a:effectLst>
              </a:rPr>
              <a:t>海外支店・子会社</a:t>
            </a:r>
            <a:endParaRPr kumimoji="0" lang="en-US" altLang="ja-JP" sz="2400" b="1" dirty="0">
              <a:solidFill>
                <a:schemeClr val="bg1"/>
              </a:solidFill>
              <a:effectLst>
                <a:outerShdw blurRad="38100" dist="38100" dir="2700000" algn="tl">
                  <a:srgbClr val="000000"/>
                </a:outerShdw>
              </a:effectLst>
            </a:endParaRPr>
          </a:p>
        </p:txBody>
      </p:sp>
      <p:sp>
        <p:nvSpPr>
          <p:cNvPr id="31766" name="Text Box 22"/>
          <p:cNvSpPr txBox="1">
            <a:spLocks noChangeArrowheads="1"/>
          </p:cNvSpPr>
          <p:nvPr/>
        </p:nvSpPr>
        <p:spPr bwMode="auto">
          <a:xfrm>
            <a:off x="680708" y="4295493"/>
            <a:ext cx="2202710" cy="1323439"/>
          </a:xfrm>
          <a:prstGeom prst="rect">
            <a:avLst/>
          </a:prstGeom>
          <a:noFill/>
          <a:ln w="12700" cap="sq">
            <a:noFill/>
            <a:miter lim="800000"/>
            <a:headEnd type="none" w="sm" len="sm"/>
            <a:tailEnd type="none" w="sm" len="sm"/>
          </a:ln>
          <a:effectLst/>
        </p:spPr>
        <p:txBody>
          <a:bodyPr wrap="square">
            <a:spAutoFit/>
          </a:bodyPr>
          <a:lstStyle/>
          <a:p>
            <a:pPr marL="177800" indent="-177800" eaLnBrk="0" hangingPunct="0">
              <a:defRPr/>
            </a:pPr>
            <a:r>
              <a:rPr kumimoji="0" lang="ja-JP" altLang="en-US" sz="1600" b="1" dirty="0" smtClean="0">
                <a:solidFill>
                  <a:srgbClr val="000000"/>
                </a:solidFill>
                <a:effectLst>
                  <a:outerShdw blurRad="38100" dist="38100" dir="2700000" algn="tl">
                    <a:srgbClr val="C0C0C0"/>
                  </a:outerShdw>
                </a:effectLst>
              </a:rPr>
              <a:t>事業部・サプラ</a:t>
            </a:r>
            <a:r>
              <a:rPr kumimoji="0" lang="ja-JP" altLang="en-US" sz="2000" b="1" dirty="0" smtClean="0">
                <a:solidFill>
                  <a:srgbClr val="000000"/>
                </a:solidFill>
                <a:effectLst>
                  <a:outerShdw blurRad="38100" dist="38100" dir="2700000" algn="tl">
                    <a:srgbClr val="C0C0C0"/>
                  </a:outerShdw>
                </a:effectLst>
              </a:rPr>
              <a:t>イヤー</a:t>
            </a:r>
            <a:endParaRPr kumimoji="0" lang="ja-JP" altLang="en-US" sz="2000" b="1" dirty="0">
              <a:solidFill>
                <a:srgbClr val="000000"/>
              </a:solidFill>
              <a:effectLst>
                <a:outerShdw blurRad="38100" dist="38100" dir="2700000" algn="tl">
                  <a:srgbClr val="C0C0C0"/>
                </a:outerShdw>
              </a:effectLst>
            </a:endParaRPr>
          </a:p>
          <a:p>
            <a:pPr marL="177800" indent="-177800" eaLnBrk="0" hangingPunct="0">
              <a:buFontTx/>
              <a:buChar char="•"/>
              <a:defRPr/>
            </a:pPr>
            <a:r>
              <a:rPr kumimoji="0" lang="en-US" altLang="ja-JP" sz="2000" b="1" dirty="0">
                <a:solidFill>
                  <a:srgbClr val="000000"/>
                </a:solidFill>
                <a:effectLst>
                  <a:outerShdw blurRad="38100" dist="38100" dir="2700000" algn="tl">
                    <a:srgbClr val="C0C0C0"/>
                  </a:outerShdw>
                </a:effectLst>
              </a:rPr>
              <a:t>ABC</a:t>
            </a:r>
          </a:p>
          <a:p>
            <a:pPr marL="177800" indent="-177800" eaLnBrk="0" hangingPunct="0">
              <a:buFontTx/>
              <a:buChar char="•"/>
              <a:defRPr/>
            </a:pPr>
            <a:r>
              <a:rPr kumimoji="0" lang="en-US" altLang="ja-JP" sz="2000" b="1" dirty="0">
                <a:solidFill>
                  <a:srgbClr val="000000"/>
                </a:solidFill>
                <a:effectLst>
                  <a:outerShdw blurRad="38100" dist="38100" dir="2700000" algn="tl">
                    <a:srgbClr val="C0C0C0"/>
                  </a:outerShdw>
                </a:effectLst>
              </a:rPr>
              <a:t>XYZ</a:t>
            </a:r>
          </a:p>
          <a:p>
            <a:pPr marL="177800" indent="-177800" eaLnBrk="0" hangingPunct="0">
              <a:buFontTx/>
              <a:buChar char="•"/>
              <a:defRPr/>
            </a:pPr>
            <a:r>
              <a:rPr kumimoji="0" lang="en-US" altLang="ja-JP" sz="2000" b="1" dirty="0">
                <a:solidFill>
                  <a:srgbClr val="000000"/>
                </a:solidFill>
                <a:effectLst>
                  <a:outerShdw blurRad="38100" dist="38100" dir="2700000" algn="tl">
                    <a:srgbClr val="C0C0C0"/>
                  </a:outerShdw>
                </a:effectLst>
              </a:rPr>
              <a:t>Etc.</a:t>
            </a:r>
          </a:p>
        </p:txBody>
      </p:sp>
      <p:sp>
        <p:nvSpPr>
          <p:cNvPr id="5131" name="AutoShape 23"/>
          <p:cNvSpPr>
            <a:spLocks noChangeArrowheads="1"/>
          </p:cNvSpPr>
          <p:nvPr/>
        </p:nvSpPr>
        <p:spPr bwMode="auto">
          <a:xfrm rot="19216936" flipV="1">
            <a:off x="2027238" y="3717925"/>
            <a:ext cx="889000" cy="431800"/>
          </a:xfrm>
          <a:prstGeom prst="rightArrow">
            <a:avLst>
              <a:gd name="adj1" fmla="val 50000"/>
              <a:gd name="adj2" fmla="val 51471"/>
            </a:avLst>
          </a:prstGeom>
          <a:gradFill rotWithShape="1">
            <a:gsLst>
              <a:gs pos="0">
                <a:srgbClr val="FFCC66"/>
              </a:gs>
              <a:gs pos="50000">
                <a:srgbClr val="FFFFFF"/>
              </a:gs>
              <a:gs pos="100000">
                <a:srgbClr val="FFCC66"/>
              </a:gs>
            </a:gsLst>
            <a:lin ang="0" scaled="1"/>
          </a:gradFill>
          <a:ln w="6350" cap="sq">
            <a:solidFill>
              <a:srgbClr val="FF6600"/>
            </a:solidFill>
            <a:miter lim="800000"/>
            <a:headEnd type="none" w="sm" len="sm"/>
            <a:tailEnd type="none" w="sm" len="sm"/>
          </a:ln>
          <a:effectLst>
            <a:prstShdw prst="shdw17" dist="17961" dir="2700000">
              <a:srgbClr val="993D00"/>
            </a:prstShdw>
          </a:effectLst>
        </p:spPr>
        <p:txBody>
          <a:bodyPr wrap="none" anchor="ctr"/>
          <a:lstStyle/>
          <a:p>
            <a:endParaRPr lang="ja-JP" altLang="en-US"/>
          </a:p>
        </p:txBody>
      </p:sp>
      <p:sp>
        <p:nvSpPr>
          <p:cNvPr id="5132" name="Rectangle 24"/>
          <p:cNvSpPr>
            <a:spLocks noChangeArrowheads="1"/>
          </p:cNvSpPr>
          <p:nvPr/>
        </p:nvSpPr>
        <p:spPr bwMode="auto">
          <a:xfrm>
            <a:off x="3357554" y="3716338"/>
            <a:ext cx="2376487" cy="369332"/>
          </a:xfrm>
          <a:prstGeom prst="rect">
            <a:avLst/>
          </a:prstGeom>
          <a:noFill/>
          <a:ln w="9525">
            <a:noFill/>
            <a:miter lim="800000"/>
            <a:headEnd/>
            <a:tailEnd/>
          </a:ln>
        </p:spPr>
        <p:txBody>
          <a:bodyPr>
            <a:spAutoFit/>
          </a:bodyPr>
          <a:lstStyle/>
          <a:p>
            <a:r>
              <a:rPr kumimoji="0" lang="ja-JP" altLang="en-US" b="1" dirty="0" smtClean="0">
                <a:solidFill>
                  <a:srgbClr val="006666"/>
                </a:solidFill>
              </a:rPr>
              <a:t>事業推進の原動力</a:t>
            </a:r>
            <a:endParaRPr kumimoji="0" lang="en-US" altLang="ja-JP" sz="1800" b="1" dirty="0">
              <a:solidFill>
                <a:srgbClr val="006666"/>
              </a:solidFill>
            </a:endParaRPr>
          </a:p>
        </p:txBody>
      </p:sp>
      <p:sp>
        <p:nvSpPr>
          <p:cNvPr id="5133" name="AutoShape 25"/>
          <p:cNvSpPr>
            <a:spLocks noChangeArrowheads="1"/>
          </p:cNvSpPr>
          <p:nvPr/>
        </p:nvSpPr>
        <p:spPr bwMode="auto">
          <a:xfrm rot="-2797443">
            <a:off x="2131219" y="2269331"/>
            <a:ext cx="488950" cy="935038"/>
          </a:xfrm>
          <a:prstGeom prst="upDownArrow">
            <a:avLst>
              <a:gd name="adj1" fmla="val 50000"/>
              <a:gd name="adj2" fmla="val 38247"/>
            </a:avLst>
          </a:prstGeom>
          <a:gradFill rotWithShape="1">
            <a:gsLst>
              <a:gs pos="0">
                <a:srgbClr val="FF9966"/>
              </a:gs>
              <a:gs pos="50000">
                <a:srgbClr val="FFFFFF"/>
              </a:gs>
              <a:gs pos="100000">
                <a:srgbClr val="FF9966"/>
              </a:gs>
            </a:gsLst>
            <a:lin ang="5400000" scaled="1"/>
          </a:gradFill>
          <a:ln w="6350" algn="ctr">
            <a:solidFill>
              <a:srgbClr val="FF6600"/>
            </a:solidFill>
            <a:miter lim="800000"/>
            <a:headEnd/>
            <a:tailEnd/>
          </a:ln>
        </p:spPr>
        <p:txBody>
          <a:bodyPr wrap="none" lIns="0" tIns="0" rIns="0" bIns="0" anchor="ctr"/>
          <a:lstStyle/>
          <a:p>
            <a:endParaRPr lang="ja-JP" altLang="en-US"/>
          </a:p>
        </p:txBody>
      </p:sp>
      <p:sp>
        <p:nvSpPr>
          <p:cNvPr id="5134" name="AutoShape 26"/>
          <p:cNvSpPr>
            <a:spLocks noChangeArrowheads="1"/>
          </p:cNvSpPr>
          <p:nvPr/>
        </p:nvSpPr>
        <p:spPr bwMode="auto">
          <a:xfrm>
            <a:off x="2883418" y="1411289"/>
            <a:ext cx="1690169" cy="731827"/>
          </a:xfrm>
          <a:prstGeom prst="wedgeRoundRectCallout">
            <a:avLst>
              <a:gd name="adj1" fmla="val 62968"/>
              <a:gd name="adj2" fmla="val 1810"/>
              <a:gd name="adj3" fmla="val 16667"/>
            </a:avLst>
          </a:prstGeom>
          <a:solidFill>
            <a:srgbClr val="FFFF66"/>
          </a:solidFill>
          <a:ln w="9525">
            <a:solidFill>
              <a:schemeClr val="tx1"/>
            </a:solidFill>
            <a:miter lim="800000"/>
            <a:headEnd/>
            <a:tailEnd/>
          </a:ln>
        </p:spPr>
        <p:txBody>
          <a:bodyPr/>
          <a:lstStyle/>
          <a:p>
            <a:pPr algn="ctr"/>
            <a:r>
              <a:rPr lang="ja-JP" altLang="en-US" b="1" dirty="0" smtClean="0">
                <a:solidFill>
                  <a:srgbClr val="FF3300"/>
                </a:solidFill>
              </a:rPr>
              <a:t>マーケティング活動</a:t>
            </a:r>
            <a:endParaRPr lang="en-US" altLang="ja-JP" b="1" dirty="0" smtClean="0">
              <a:solidFill>
                <a:srgbClr val="FF3300"/>
              </a:solidFill>
            </a:endParaRPr>
          </a:p>
        </p:txBody>
      </p:sp>
      <p:sp>
        <p:nvSpPr>
          <p:cNvPr id="27" name="AutoShape 26"/>
          <p:cNvSpPr>
            <a:spLocks noChangeArrowheads="1"/>
          </p:cNvSpPr>
          <p:nvPr/>
        </p:nvSpPr>
        <p:spPr bwMode="auto">
          <a:xfrm>
            <a:off x="5427097" y="4085670"/>
            <a:ext cx="1786356" cy="513958"/>
          </a:xfrm>
          <a:prstGeom prst="wedgeRoundRectCallout">
            <a:avLst>
              <a:gd name="adj1" fmla="val 12490"/>
              <a:gd name="adj2" fmla="val 94696"/>
              <a:gd name="adj3" fmla="val 16667"/>
            </a:avLst>
          </a:prstGeom>
          <a:solidFill>
            <a:srgbClr val="FFFF66"/>
          </a:solidFill>
          <a:ln w="9525">
            <a:solidFill>
              <a:schemeClr val="tx1"/>
            </a:solidFill>
            <a:miter lim="800000"/>
            <a:headEnd/>
            <a:tailEnd/>
          </a:ln>
        </p:spPr>
        <p:txBody>
          <a:bodyPr/>
          <a:lstStyle/>
          <a:p>
            <a:pPr algn="ctr"/>
            <a:r>
              <a:rPr lang="ja-JP" altLang="en-US" b="1" dirty="0" smtClean="0">
                <a:solidFill>
                  <a:srgbClr val="FF3300"/>
                </a:solidFill>
              </a:rPr>
              <a:t>宣伝広告</a:t>
            </a:r>
            <a:endParaRPr lang="en-US" altLang="ja-JP" sz="1800" b="1" dirty="0">
              <a:solidFill>
                <a:srgbClr val="FF3300"/>
              </a:solidFill>
            </a:endParaRPr>
          </a:p>
        </p:txBody>
      </p:sp>
      <p:pic>
        <p:nvPicPr>
          <p:cNvPr id="2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97" y="101219"/>
            <a:ext cx="1458321" cy="1182920"/>
          </a:xfrm>
          <a:prstGeom prst="rect">
            <a:avLst/>
          </a:prstGeom>
        </p:spPr>
      </p:pic>
    </p:spTree>
    <p:extLst>
      <p:ext uri="{BB962C8B-B14F-4D97-AF65-F5344CB8AC3E}">
        <p14:creationId xmlns:p14="http://schemas.microsoft.com/office/powerpoint/2010/main" val="573617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802683" y="4643446"/>
            <a:ext cx="7828531" cy="1295400"/>
          </a:xfrm>
          <a:prstGeom prst="roundRect">
            <a:avLst>
              <a:gd name="adj" fmla="val 16667"/>
            </a:avLst>
          </a:prstGeom>
          <a:gradFill rotWithShape="1">
            <a:gsLst>
              <a:gs pos="0">
                <a:srgbClr val="FFFFFF"/>
              </a:gs>
              <a:gs pos="100000">
                <a:srgbClr val="6699FF"/>
              </a:gs>
            </a:gsLst>
            <a:path path="shape">
              <a:fillToRect l="50000" t="50000" r="50000" b="50000"/>
            </a:path>
          </a:gradFill>
          <a:ln w="28575" algn="ctr">
            <a:noFill/>
            <a:prstDash val="lgDash"/>
            <a:round/>
            <a:headEnd/>
            <a:tailEnd/>
          </a:ln>
          <a:effectLst>
            <a:prstShdw prst="shdw17" dist="17961" dir="2700000">
              <a:srgbClr val="3D5C99"/>
            </a:prstShdw>
          </a:effectLst>
        </p:spPr>
        <p:txBody>
          <a:bodyPr lIns="0" tIns="0" rIns="0" bIns="0"/>
          <a:lstStyle/>
          <a:p>
            <a:endParaRPr lang="ja-JP" altLang="en-US"/>
          </a:p>
        </p:txBody>
      </p:sp>
      <p:sp>
        <p:nvSpPr>
          <p:cNvPr id="2051" name="AutoShape 3"/>
          <p:cNvSpPr>
            <a:spLocks noChangeArrowheads="1"/>
          </p:cNvSpPr>
          <p:nvPr/>
        </p:nvSpPr>
        <p:spPr bwMode="auto">
          <a:xfrm>
            <a:off x="3492500" y="981075"/>
            <a:ext cx="3008326" cy="1296988"/>
          </a:xfrm>
          <a:prstGeom prst="roundRect">
            <a:avLst>
              <a:gd name="adj" fmla="val 16667"/>
            </a:avLst>
          </a:prstGeom>
          <a:gradFill rotWithShape="1">
            <a:gsLst>
              <a:gs pos="0">
                <a:srgbClr val="99FF99"/>
              </a:gs>
              <a:gs pos="50000">
                <a:srgbClr val="FFFFFF"/>
              </a:gs>
              <a:gs pos="100000">
                <a:srgbClr val="99FF99"/>
              </a:gs>
            </a:gsLst>
            <a:lin ang="5400000" scaled="1"/>
          </a:gradFill>
          <a:ln w="28575" algn="ctr">
            <a:noFill/>
            <a:prstDash val="lgDash"/>
            <a:round/>
            <a:headEnd/>
            <a:tailEnd/>
          </a:ln>
          <a:effectLst>
            <a:prstShdw prst="shdw17" dist="17961" dir="2700000">
              <a:srgbClr val="5C995C"/>
            </a:prstShdw>
          </a:effectLst>
        </p:spPr>
        <p:txBody>
          <a:bodyPr lIns="0" tIns="0" rIns="0" bIns="0"/>
          <a:lstStyle/>
          <a:p>
            <a:endParaRPr lang="ja-JP" altLang="en-US"/>
          </a:p>
        </p:txBody>
      </p:sp>
      <p:sp>
        <p:nvSpPr>
          <p:cNvPr id="16388" name="AutoShape 4"/>
          <p:cNvSpPr>
            <a:spLocks noChangeArrowheads="1"/>
          </p:cNvSpPr>
          <p:nvPr/>
        </p:nvSpPr>
        <p:spPr bwMode="auto">
          <a:xfrm>
            <a:off x="179388" y="1196975"/>
            <a:ext cx="2963862" cy="2376488"/>
          </a:xfrm>
          <a:prstGeom prst="roundRect">
            <a:avLst>
              <a:gd name="adj" fmla="val 12319"/>
            </a:avLst>
          </a:prstGeom>
          <a:gradFill rotWithShape="1">
            <a:gsLst>
              <a:gs pos="0">
                <a:srgbClr val="FF99CC">
                  <a:alpha val="80000"/>
                </a:srgbClr>
              </a:gs>
              <a:gs pos="50000">
                <a:srgbClr val="FFFFFF"/>
              </a:gs>
              <a:gs pos="100000">
                <a:srgbClr val="FF99CC">
                  <a:alpha val="80000"/>
                </a:srgbClr>
              </a:gs>
            </a:gsLst>
            <a:lin ang="5400000" scaled="1"/>
          </a:gradFill>
          <a:ln w="28575" algn="ctr">
            <a:noFill/>
            <a:prstDash val="lgDash"/>
            <a:round/>
            <a:headEnd/>
            <a:tailEnd/>
          </a:ln>
          <a:effectLst>
            <a:prstShdw prst="shdw17" dist="17961" dir="2700000">
              <a:srgbClr val="FF99CC">
                <a:gamma/>
                <a:shade val="60000"/>
                <a:invGamma/>
              </a:srgbClr>
            </a:prstShdw>
          </a:effectLst>
        </p:spPr>
        <p:txBody>
          <a:bodyPr lIns="0" tIns="0" rIns="0" bIns="0"/>
          <a:lstStyle/>
          <a:p>
            <a:pPr>
              <a:defRPr/>
            </a:pPr>
            <a:endParaRPr lang="ja-JP" altLang="en-US" dirty="0"/>
          </a:p>
        </p:txBody>
      </p:sp>
      <p:sp>
        <p:nvSpPr>
          <p:cNvPr id="16389" name="Rectangle 5"/>
          <p:cNvSpPr>
            <a:spLocks noChangeArrowheads="1"/>
          </p:cNvSpPr>
          <p:nvPr/>
        </p:nvSpPr>
        <p:spPr bwMode="auto">
          <a:xfrm>
            <a:off x="831962" y="6072188"/>
            <a:ext cx="7799251" cy="586957"/>
          </a:xfrm>
          <a:prstGeom prst="rect">
            <a:avLst/>
          </a:prstGeom>
          <a:gradFill rotWithShape="1">
            <a:gsLst>
              <a:gs pos="0">
                <a:srgbClr val="C0C0C0"/>
              </a:gs>
              <a:gs pos="50000">
                <a:schemeClr val="bg1"/>
              </a:gs>
              <a:gs pos="100000">
                <a:srgbClr val="C0C0C0"/>
              </a:gs>
            </a:gsLst>
            <a:lin ang="5400000" scaled="1"/>
          </a:gradFill>
          <a:ln w="9525">
            <a:noFill/>
            <a:miter lim="800000"/>
            <a:headEnd/>
            <a:tailEnd/>
          </a:ln>
          <a:effectLst>
            <a:prstShdw prst="shdw17" dist="17961" dir="2700000">
              <a:schemeClr val="bg1">
                <a:gamma/>
                <a:shade val="60000"/>
                <a:invGamma/>
              </a:schemeClr>
            </a:prstShdw>
          </a:effectLst>
        </p:spPr>
        <p:txBody>
          <a:bodyPr wrap="square" lIns="108000" tIns="46800" rIns="90000" bIns="46800">
            <a:spAutoFit/>
          </a:bodyPr>
          <a:lstStyle/>
          <a:p>
            <a:pPr algn="ctr" eaLnBrk="0" hangingPunct="0">
              <a:defRPr/>
            </a:pPr>
            <a:r>
              <a:rPr kumimoji="0" lang="en-US" altLang="ja-JP" sz="1600" dirty="0" smtClean="0"/>
              <a:t> </a:t>
            </a:r>
            <a:r>
              <a:rPr kumimoji="0" lang="ja-JP" altLang="en-US" sz="1600" dirty="0" smtClean="0"/>
              <a:t>システムインフラ</a:t>
            </a:r>
            <a:endParaRPr kumimoji="0" lang="en-US" altLang="ja-JP" sz="1600" dirty="0"/>
          </a:p>
          <a:p>
            <a:pPr algn="ctr" eaLnBrk="0" hangingPunct="0">
              <a:defRPr/>
            </a:pPr>
            <a:r>
              <a:rPr kumimoji="0" lang="ja-JP" altLang="en-US" sz="1600" dirty="0" smtClean="0"/>
              <a:t>ネットワーク、</a:t>
            </a:r>
            <a:r>
              <a:rPr kumimoji="0" lang="en-US" altLang="ja-JP" sz="1600" dirty="0" smtClean="0"/>
              <a:t> ERP</a:t>
            </a:r>
            <a:r>
              <a:rPr kumimoji="0" lang="ja-JP" altLang="en-US" sz="1600" dirty="0" smtClean="0"/>
              <a:t>、</a:t>
            </a:r>
            <a:r>
              <a:rPr kumimoji="0" lang="en-US" altLang="ja-JP" sz="1600" dirty="0" smtClean="0"/>
              <a:t> </a:t>
            </a:r>
            <a:r>
              <a:rPr kumimoji="0" lang="ja-JP" altLang="en-US" sz="1600" dirty="0" smtClean="0"/>
              <a:t>経理財務システム、</a:t>
            </a:r>
            <a:r>
              <a:rPr kumimoji="0" lang="en-US" altLang="ja-JP" sz="1600" dirty="0" smtClean="0"/>
              <a:t> </a:t>
            </a:r>
            <a:r>
              <a:rPr kumimoji="0" lang="ja-JP" altLang="en-US" sz="1600" dirty="0" smtClean="0"/>
              <a:t>販売・マーケティング、</a:t>
            </a:r>
            <a:r>
              <a:rPr kumimoji="0" lang="en-US" altLang="ja-JP" sz="1600" dirty="0" smtClean="0"/>
              <a:t> </a:t>
            </a:r>
            <a:r>
              <a:rPr kumimoji="0" lang="ja-JP" altLang="en-US" sz="1600" dirty="0" smtClean="0"/>
              <a:t>技術、</a:t>
            </a:r>
            <a:r>
              <a:rPr kumimoji="0" lang="en-US" altLang="ja-JP" sz="1600" dirty="0" smtClean="0"/>
              <a:t> </a:t>
            </a:r>
            <a:r>
              <a:rPr kumimoji="0" lang="en-US" altLang="ja-JP" sz="1600" dirty="0"/>
              <a:t>etc.</a:t>
            </a:r>
          </a:p>
        </p:txBody>
      </p:sp>
      <p:sp>
        <p:nvSpPr>
          <p:cNvPr id="16390" name="Oval 6"/>
          <p:cNvSpPr>
            <a:spLocks noChangeArrowheads="1"/>
          </p:cNvSpPr>
          <p:nvPr/>
        </p:nvSpPr>
        <p:spPr bwMode="auto">
          <a:xfrm>
            <a:off x="117466" y="1428736"/>
            <a:ext cx="3097212" cy="1943100"/>
          </a:xfrm>
          <a:prstGeom prst="ellipse">
            <a:avLst/>
          </a:prstGeom>
          <a:gradFill rotWithShape="1">
            <a:gsLst>
              <a:gs pos="0">
                <a:srgbClr val="C0C0C0"/>
              </a:gs>
              <a:gs pos="50000">
                <a:schemeClr val="bg1"/>
              </a:gs>
              <a:gs pos="100000">
                <a:srgbClr val="C0C0C0"/>
              </a:gs>
            </a:gsLst>
            <a:lin ang="5400000" scaled="1"/>
          </a:gradFill>
          <a:ln w="9525" algn="ctr">
            <a:noFill/>
            <a:round/>
            <a:headEnd/>
            <a:tailEnd/>
          </a:ln>
          <a:effectLst>
            <a:prstShdw prst="shdw17" dist="17961" dir="2700000">
              <a:schemeClr val="bg1">
                <a:gamma/>
                <a:shade val="60000"/>
                <a:invGamma/>
              </a:schemeClr>
            </a:prstShdw>
          </a:effectLst>
        </p:spPr>
        <p:txBody>
          <a:bodyPr lIns="36000" tIns="36000" rIns="36000" bIns="36000" anchor="ctr" anchorCtr="1"/>
          <a:lstStyle/>
          <a:p>
            <a:pPr marL="90488" indent="-90488" eaLnBrk="0" hangingPunct="0">
              <a:defRPr/>
            </a:pPr>
            <a:r>
              <a:rPr kumimoji="0" lang="ja-JP" altLang="en-US" sz="1600" dirty="0" smtClean="0"/>
              <a:t>ビジネス環境</a:t>
            </a:r>
            <a:endParaRPr kumimoji="0" lang="en-US" altLang="ja-JP" sz="1600" dirty="0"/>
          </a:p>
          <a:p>
            <a:pPr marL="90488" indent="-90488" eaLnBrk="0" hangingPunct="0">
              <a:defRPr/>
            </a:pPr>
            <a:r>
              <a:rPr kumimoji="0" lang="en-US" altLang="ja-JP" sz="1600" dirty="0" smtClean="0"/>
              <a:t>-</a:t>
            </a:r>
            <a:r>
              <a:rPr kumimoji="0" lang="ja-JP" altLang="en-US" sz="1600" dirty="0" smtClean="0"/>
              <a:t>技術トレンド</a:t>
            </a:r>
            <a:endParaRPr kumimoji="0" lang="en-US" altLang="ja-JP" sz="1400" dirty="0"/>
          </a:p>
          <a:p>
            <a:pPr marL="90488" indent="-90488" eaLnBrk="0" hangingPunct="0">
              <a:defRPr/>
            </a:pPr>
            <a:r>
              <a:rPr kumimoji="0" lang="en-US" altLang="ja-JP" sz="1400" dirty="0" smtClean="0"/>
              <a:t>-</a:t>
            </a:r>
            <a:r>
              <a:rPr kumimoji="0" lang="ja-JP" altLang="en-US" sz="1400" dirty="0" smtClean="0"/>
              <a:t>新製品</a:t>
            </a:r>
            <a:endParaRPr kumimoji="0" lang="en-US" altLang="ja-JP" sz="1400" dirty="0"/>
          </a:p>
          <a:p>
            <a:pPr marL="90488" indent="-90488" eaLnBrk="0" hangingPunct="0">
              <a:defRPr/>
            </a:pPr>
            <a:r>
              <a:rPr kumimoji="0" lang="en-US" altLang="ja-JP" sz="1400" dirty="0" smtClean="0"/>
              <a:t>-</a:t>
            </a:r>
            <a:r>
              <a:rPr kumimoji="0" lang="ja-JP" altLang="en-US" sz="1400" dirty="0" smtClean="0"/>
              <a:t>投資動向</a:t>
            </a:r>
            <a:endParaRPr kumimoji="0" lang="en-US" altLang="ja-JP" sz="1400" dirty="0"/>
          </a:p>
          <a:p>
            <a:pPr marL="90488" indent="-90488" eaLnBrk="0" hangingPunct="0">
              <a:defRPr/>
            </a:pPr>
            <a:r>
              <a:rPr kumimoji="0" lang="en-US" altLang="ja-JP" sz="1400" dirty="0" smtClean="0"/>
              <a:t>-</a:t>
            </a:r>
            <a:r>
              <a:rPr kumimoji="0" lang="ja-JP" altLang="en-US" sz="1400" dirty="0" smtClean="0"/>
              <a:t>法制（税金、恩典制度など）</a:t>
            </a:r>
            <a:endParaRPr kumimoji="0" lang="en-US" altLang="ja-JP" sz="1400" dirty="0"/>
          </a:p>
          <a:p>
            <a:pPr marL="90488" indent="-90488" eaLnBrk="0" hangingPunct="0">
              <a:defRPr/>
            </a:pPr>
            <a:endParaRPr kumimoji="0" lang="en-US" altLang="ja-JP" sz="1400" dirty="0"/>
          </a:p>
        </p:txBody>
      </p:sp>
      <p:sp>
        <p:nvSpPr>
          <p:cNvPr id="16391" name="AutoShape 7"/>
          <p:cNvSpPr>
            <a:spLocks noChangeArrowheads="1"/>
          </p:cNvSpPr>
          <p:nvPr/>
        </p:nvSpPr>
        <p:spPr bwMode="auto">
          <a:xfrm>
            <a:off x="3635375" y="2997200"/>
            <a:ext cx="2443163" cy="576263"/>
          </a:xfrm>
          <a:prstGeom prst="roundRect">
            <a:avLst>
              <a:gd name="adj" fmla="val 16667"/>
            </a:avLst>
          </a:prstGeom>
          <a:gradFill rotWithShape="1">
            <a:gsLst>
              <a:gs pos="0">
                <a:srgbClr val="C0C0C0"/>
              </a:gs>
              <a:gs pos="50000">
                <a:schemeClr val="bg1"/>
              </a:gs>
              <a:gs pos="100000">
                <a:srgbClr val="C0C0C0"/>
              </a:gs>
            </a:gsLst>
            <a:lin ang="5400000" scaled="1"/>
          </a:gradFill>
          <a:ln w="9525" algn="ctr">
            <a:noFill/>
            <a:round/>
            <a:headEnd/>
            <a:tailEnd/>
          </a:ln>
          <a:effectLst>
            <a:prstShdw prst="shdw17" dist="17961" dir="2700000">
              <a:schemeClr val="bg1">
                <a:gamma/>
                <a:shade val="60000"/>
                <a:invGamma/>
              </a:schemeClr>
            </a:prstShdw>
          </a:effectLst>
        </p:spPr>
        <p:txBody>
          <a:bodyPr lIns="180000" tIns="72000" rIns="180000" bIns="72000" anchor="ctr" anchorCtr="1"/>
          <a:lstStyle/>
          <a:p>
            <a:pPr algn="ctr" eaLnBrk="0" hangingPunct="0">
              <a:defRPr/>
            </a:pPr>
            <a:r>
              <a:rPr kumimoji="0" lang="ja-JP" altLang="en-US" sz="1600" b="1" dirty="0" smtClean="0"/>
              <a:t>経営の安定</a:t>
            </a:r>
            <a:endParaRPr kumimoji="0" lang="en-US" altLang="ja-JP" sz="1600" b="1" dirty="0"/>
          </a:p>
        </p:txBody>
      </p:sp>
      <p:sp>
        <p:nvSpPr>
          <p:cNvPr id="16392" name="Oval 8"/>
          <p:cNvSpPr>
            <a:spLocks noChangeArrowheads="1"/>
          </p:cNvSpPr>
          <p:nvPr/>
        </p:nvSpPr>
        <p:spPr bwMode="auto">
          <a:xfrm>
            <a:off x="3563938" y="1125538"/>
            <a:ext cx="2794012" cy="1008062"/>
          </a:xfrm>
          <a:prstGeom prst="ellipse">
            <a:avLst/>
          </a:prstGeom>
          <a:gradFill rotWithShape="1">
            <a:gsLst>
              <a:gs pos="0">
                <a:srgbClr val="C0C0C0"/>
              </a:gs>
              <a:gs pos="50000">
                <a:schemeClr val="bg1"/>
              </a:gs>
              <a:gs pos="100000">
                <a:srgbClr val="C0C0C0"/>
              </a:gs>
            </a:gsLst>
            <a:lin ang="5400000" scaled="1"/>
          </a:gradFill>
          <a:ln w="9525" algn="ctr">
            <a:noFill/>
            <a:round/>
            <a:headEnd/>
            <a:tailEnd/>
          </a:ln>
          <a:effectLst>
            <a:prstShdw prst="shdw17" dist="17961" dir="2700000">
              <a:schemeClr val="bg1">
                <a:gamma/>
                <a:shade val="60000"/>
                <a:invGamma/>
              </a:schemeClr>
            </a:prstShdw>
          </a:effectLst>
        </p:spPr>
        <p:txBody>
          <a:bodyPr lIns="36000" tIns="36000" rIns="36000" bIns="36000" anchor="ctr" anchorCtr="1"/>
          <a:lstStyle/>
          <a:p>
            <a:pPr algn="ctr" eaLnBrk="0" hangingPunct="0">
              <a:defRPr/>
            </a:pPr>
            <a:r>
              <a:rPr kumimoji="0" lang="ja-JP" altLang="en-US" sz="1600" b="1" dirty="0" smtClean="0"/>
              <a:t>顧客満足の追求</a:t>
            </a:r>
            <a:endParaRPr kumimoji="0" lang="en-US" altLang="ja-JP" sz="1600" b="1" dirty="0"/>
          </a:p>
        </p:txBody>
      </p:sp>
      <p:sp>
        <p:nvSpPr>
          <p:cNvPr id="16393" name="Oval 9"/>
          <p:cNvSpPr>
            <a:spLocks noChangeArrowheads="1"/>
          </p:cNvSpPr>
          <p:nvPr/>
        </p:nvSpPr>
        <p:spPr bwMode="auto">
          <a:xfrm>
            <a:off x="6804025" y="2997200"/>
            <a:ext cx="2159000" cy="576263"/>
          </a:xfrm>
          <a:prstGeom prst="ellipse">
            <a:avLst/>
          </a:prstGeom>
          <a:gradFill rotWithShape="1">
            <a:gsLst>
              <a:gs pos="0">
                <a:srgbClr val="C0C0C0"/>
              </a:gs>
              <a:gs pos="50000">
                <a:schemeClr val="bg1"/>
              </a:gs>
              <a:gs pos="100000">
                <a:srgbClr val="C0C0C0"/>
              </a:gs>
            </a:gsLst>
            <a:lin ang="5400000" scaled="1"/>
          </a:gradFill>
          <a:ln w="9525" algn="ctr">
            <a:noFill/>
            <a:round/>
            <a:headEnd/>
            <a:tailEnd/>
          </a:ln>
          <a:effectLst>
            <a:prstShdw prst="shdw17" dist="17961" dir="2700000">
              <a:schemeClr val="bg1">
                <a:gamma/>
                <a:shade val="60000"/>
                <a:invGamma/>
              </a:schemeClr>
            </a:prstShdw>
          </a:effectLst>
        </p:spPr>
        <p:txBody>
          <a:bodyPr lIns="36000" tIns="36000" rIns="36000" bIns="36000" anchor="ctr" anchorCtr="1"/>
          <a:lstStyle/>
          <a:p>
            <a:pPr eaLnBrk="0" hangingPunct="0">
              <a:defRPr/>
            </a:pPr>
            <a:r>
              <a:rPr kumimoji="0" lang="en-US" altLang="ja-JP" sz="1600" dirty="0" smtClean="0"/>
              <a:t>RH:</a:t>
            </a:r>
            <a:r>
              <a:rPr kumimoji="0" lang="ja-JP" altLang="en-US" sz="1600" dirty="0" smtClean="0"/>
              <a:t>人材能力</a:t>
            </a:r>
            <a:endParaRPr kumimoji="0" lang="en-US" altLang="ja-JP" sz="1600" dirty="0"/>
          </a:p>
        </p:txBody>
      </p:sp>
      <p:sp>
        <p:nvSpPr>
          <p:cNvPr id="16395" name="Oval 11"/>
          <p:cNvSpPr>
            <a:spLocks noChangeArrowheads="1"/>
          </p:cNvSpPr>
          <p:nvPr/>
        </p:nvSpPr>
        <p:spPr bwMode="auto">
          <a:xfrm>
            <a:off x="6143635" y="4786322"/>
            <a:ext cx="1763393" cy="617405"/>
          </a:xfrm>
          <a:prstGeom prst="ellipse">
            <a:avLst/>
          </a:prstGeom>
          <a:gradFill rotWithShape="1">
            <a:gsLst>
              <a:gs pos="0">
                <a:srgbClr val="C0C0C0"/>
              </a:gs>
              <a:gs pos="50000">
                <a:schemeClr val="bg1"/>
              </a:gs>
              <a:gs pos="100000">
                <a:srgbClr val="C0C0C0"/>
              </a:gs>
            </a:gsLst>
            <a:lin ang="5400000" scaled="1"/>
          </a:gradFill>
          <a:ln w="9525" algn="ctr">
            <a:noFill/>
            <a:round/>
            <a:headEnd/>
            <a:tailEnd/>
          </a:ln>
          <a:effectLst>
            <a:prstShdw prst="shdw17" dist="17961" dir="2700000">
              <a:schemeClr val="bg1">
                <a:gamma/>
                <a:shade val="60000"/>
                <a:invGamma/>
              </a:schemeClr>
            </a:prstShdw>
          </a:effectLst>
        </p:spPr>
        <p:txBody>
          <a:bodyPr lIns="36000" tIns="36000" rIns="36000" bIns="36000" anchor="ctr" anchorCtr="1"/>
          <a:lstStyle/>
          <a:p>
            <a:pPr eaLnBrk="0" hangingPunct="0">
              <a:defRPr/>
            </a:pPr>
            <a:r>
              <a:rPr kumimoji="0" lang="ja-JP" altLang="en-US" sz="1600" dirty="0" smtClean="0"/>
              <a:t>資金管理</a:t>
            </a:r>
            <a:endParaRPr kumimoji="0" lang="en-US" altLang="ja-JP" sz="1600" dirty="0"/>
          </a:p>
        </p:txBody>
      </p:sp>
      <p:sp>
        <p:nvSpPr>
          <p:cNvPr id="2062" name="Text Box 12"/>
          <p:cNvSpPr txBox="1">
            <a:spLocks noChangeArrowheads="1"/>
          </p:cNvSpPr>
          <p:nvPr/>
        </p:nvSpPr>
        <p:spPr bwMode="auto">
          <a:xfrm>
            <a:off x="3801256" y="5396743"/>
            <a:ext cx="2246539" cy="307777"/>
          </a:xfrm>
          <a:prstGeom prst="rect">
            <a:avLst/>
          </a:prstGeom>
          <a:noFill/>
          <a:ln w="9525" algn="ctr">
            <a:noFill/>
            <a:miter lim="800000"/>
            <a:headEnd/>
            <a:tailEnd/>
          </a:ln>
        </p:spPr>
        <p:txBody>
          <a:bodyPr wrap="square">
            <a:spAutoFit/>
          </a:bodyPr>
          <a:lstStyle/>
          <a:p>
            <a:pPr eaLnBrk="0" hangingPunct="0"/>
            <a:r>
              <a:rPr kumimoji="0" lang="en-US" altLang="ja-JP" sz="1400" dirty="0" smtClean="0"/>
              <a:t>L/T</a:t>
            </a:r>
            <a:r>
              <a:rPr kumimoji="0" lang="ja-JP" altLang="en-US" sz="1400" dirty="0" smtClean="0"/>
              <a:t>の短縮と在庫の極小化</a:t>
            </a:r>
            <a:endParaRPr kumimoji="0" lang="en-US" altLang="ja-JP" sz="1400" dirty="0" smtClean="0"/>
          </a:p>
        </p:txBody>
      </p:sp>
      <p:sp>
        <p:nvSpPr>
          <p:cNvPr id="2063" name="Text Box 13"/>
          <p:cNvSpPr txBox="1">
            <a:spLocks noChangeArrowheads="1"/>
          </p:cNvSpPr>
          <p:nvPr/>
        </p:nvSpPr>
        <p:spPr bwMode="auto">
          <a:xfrm>
            <a:off x="6804025" y="3573463"/>
            <a:ext cx="2930525" cy="1169551"/>
          </a:xfrm>
          <a:prstGeom prst="rect">
            <a:avLst/>
          </a:prstGeom>
          <a:noFill/>
          <a:ln w="9525" algn="ctr">
            <a:noFill/>
            <a:miter lim="800000"/>
            <a:headEnd/>
            <a:tailEnd/>
          </a:ln>
        </p:spPr>
        <p:txBody>
          <a:bodyPr wrap="square">
            <a:spAutoFit/>
          </a:bodyPr>
          <a:lstStyle/>
          <a:p>
            <a:pPr eaLnBrk="0" hangingPunct="0"/>
            <a:r>
              <a:rPr kumimoji="0" lang="ja-JP" altLang="en-US" sz="1400" dirty="0" smtClean="0"/>
              <a:t>アクティビティの向上：</a:t>
            </a:r>
            <a:endParaRPr kumimoji="0" lang="ja-JP" altLang="en-US" sz="1400" dirty="0"/>
          </a:p>
          <a:p>
            <a:pPr eaLnBrk="0" hangingPunct="0"/>
            <a:r>
              <a:rPr kumimoji="0" lang="en-US" altLang="ja-JP" sz="1400" dirty="0"/>
              <a:t>- </a:t>
            </a:r>
            <a:r>
              <a:rPr kumimoji="0" lang="ja-JP" altLang="en-US" sz="1400" dirty="0" smtClean="0"/>
              <a:t>目標管理</a:t>
            </a:r>
            <a:endParaRPr kumimoji="0" lang="en-US" altLang="ja-JP" sz="1400" dirty="0"/>
          </a:p>
          <a:p>
            <a:pPr eaLnBrk="0" hangingPunct="0"/>
            <a:r>
              <a:rPr kumimoji="0" lang="en-US" altLang="ja-JP" sz="1400" dirty="0"/>
              <a:t>- </a:t>
            </a:r>
            <a:r>
              <a:rPr kumimoji="0" lang="ja-JP" altLang="en-US" sz="1400" dirty="0" smtClean="0"/>
              <a:t>教育・トレーニング</a:t>
            </a:r>
            <a:endParaRPr kumimoji="0" lang="en-US" altLang="ja-JP" sz="1400" dirty="0"/>
          </a:p>
          <a:p>
            <a:pPr eaLnBrk="0" hangingPunct="0"/>
            <a:r>
              <a:rPr kumimoji="0" lang="en-US" altLang="ja-JP" sz="1400" dirty="0"/>
              <a:t>- </a:t>
            </a:r>
            <a:r>
              <a:rPr kumimoji="0" lang="ja-JP" altLang="en-US" sz="1400" dirty="0" smtClean="0"/>
              <a:t>評価システム</a:t>
            </a:r>
            <a:endParaRPr kumimoji="0" lang="en-US" altLang="ja-JP" sz="1400" dirty="0"/>
          </a:p>
          <a:p>
            <a:pPr eaLnBrk="0" hangingPunct="0"/>
            <a:endParaRPr kumimoji="0" lang="en-US" altLang="ja-JP" sz="1400" dirty="0"/>
          </a:p>
        </p:txBody>
      </p:sp>
      <p:sp>
        <p:nvSpPr>
          <p:cNvPr id="2064" name="Rectangle 14"/>
          <p:cNvSpPr>
            <a:spLocks noGrp="1" noChangeArrowheads="1"/>
          </p:cNvSpPr>
          <p:nvPr>
            <p:ph type="title"/>
          </p:nvPr>
        </p:nvSpPr>
        <p:spPr>
          <a:xfrm>
            <a:off x="1928794" y="115888"/>
            <a:ext cx="5286412" cy="649287"/>
          </a:xfrm>
        </p:spPr>
        <p:txBody>
          <a:bodyPr>
            <a:normAutofit/>
          </a:bodyPr>
          <a:lstStyle/>
          <a:p>
            <a:pPr algn="ctr" eaLnBrk="1" hangingPunct="1"/>
            <a:r>
              <a:rPr lang="en-US" altLang="ja-JP" sz="2800" b="1" dirty="0" smtClean="0"/>
              <a:t>14.</a:t>
            </a:r>
            <a:r>
              <a:rPr lang="ja-JP" altLang="en-US" sz="2800" b="1" dirty="0" smtClean="0"/>
              <a:t>企業経営の基本構造</a:t>
            </a:r>
            <a:endParaRPr lang="pt-BR" altLang="ja-JP" sz="2800" b="1" dirty="0" smtClean="0"/>
          </a:p>
        </p:txBody>
      </p:sp>
      <p:sp>
        <p:nvSpPr>
          <p:cNvPr id="16399" name="Oval 15"/>
          <p:cNvSpPr>
            <a:spLocks noChangeArrowheads="1"/>
          </p:cNvSpPr>
          <p:nvPr/>
        </p:nvSpPr>
        <p:spPr bwMode="auto">
          <a:xfrm>
            <a:off x="2428875" y="908050"/>
            <a:ext cx="1206500" cy="647700"/>
          </a:xfrm>
          <a:prstGeom prst="ellipse">
            <a:avLst/>
          </a:prstGeom>
          <a:gradFill rotWithShape="1">
            <a:gsLst>
              <a:gs pos="0">
                <a:srgbClr val="E094CE"/>
              </a:gs>
              <a:gs pos="100000">
                <a:srgbClr val="FFFFFF"/>
              </a:gs>
            </a:gsLst>
            <a:lin ang="5400000" scaled="1"/>
          </a:gradFill>
          <a:ln w="9525">
            <a:noFill/>
            <a:round/>
            <a:headEnd/>
            <a:tailEnd/>
          </a:ln>
          <a:effectLst>
            <a:prstShdw prst="shdw17" dist="17961" dir="2700000">
              <a:srgbClr val="E094CE">
                <a:gamma/>
                <a:shade val="60000"/>
                <a:invGamma/>
              </a:srgbClr>
            </a:prstShdw>
          </a:effectLst>
        </p:spPr>
        <p:txBody>
          <a:bodyPr wrap="none" lIns="92075" tIns="93600" rIns="92075" bIns="93600" anchor="ctr"/>
          <a:lstStyle/>
          <a:p>
            <a:pPr algn="ctr" eaLnBrk="0" hangingPunct="0">
              <a:defRPr/>
            </a:pPr>
            <a:r>
              <a:rPr kumimoji="0" lang="en-US" altLang="ja-JP" sz="2400" i="1" dirty="0">
                <a:effectLst>
                  <a:outerShdw blurRad="38100" dist="38100" dir="2700000" algn="tl">
                    <a:srgbClr val="FFFFFF"/>
                  </a:outerShdw>
                </a:effectLst>
              </a:rPr>
              <a:t>CTB</a:t>
            </a:r>
            <a:endParaRPr kumimoji="0" lang="pt-BR" sz="2400" i="1">
              <a:effectLst>
                <a:outerShdw blurRad="38100" dist="38100" dir="2700000" algn="tl">
                  <a:srgbClr val="FFFFFF"/>
                </a:outerShdw>
              </a:effectLst>
            </a:endParaRPr>
          </a:p>
        </p:txBody>
      </p:sp>
      <p:sp>
        <p:nvSpPr>
          <p:cNvPr id="16400" name="Oval 16"/>
          <p:cNvSpPr>
            <a:spLocks noChangeArrowheads="1"/>
          </p:cNvSpPr>
          <p:nvPr/>
        </p:nvSpPr>
        <p:spPr bwMode="auto">
          <a:xfrm>
            <a:off x="6357950" y="692150"/>
            <a:ext cx="2143140" cy="647700"/>
          </a:xfrm>
          <a:prstGeom prst="ellipse">
            <a:avLst/>
          </a:prstGeom>
          <a:gradFill rotWithShape="1">
            <a:gsLst>
              <a:gs pos="0">
                <a:srgbClr val="99FF99"/>
              </a:gs>
              <a:gs pos="100000">
                <a:srgbClr val="FFFFFF"/>
              </a:gs>
            </a:gsLst>
            <a:lin ang="5400000" scaled="1"/>
          </a:gradFill>
          <a:ln w="9525">
            <a:noFill/>
            <a:round/>
            <a:headEnd/>
            <a:tailEnd/>
          </a:ln>
          <a:effectLst>
            <a:prstShdw prst="shdw17" dist="17961" dir="2700000">
              <a:srgbClr val="99FF99">
                <a:gamma/>
                <a:shade val="60000"/>
                <a:invGamma/>
              </a:srgbClr>
            </a:prstShdw>
          </a:effectLst>
        </p:spPr>
        <p:txBody>
          <a:bodyPr wrap="none" lIns="92075" tIns="93600" rIns="92075" bIns="93600" anchor="ctr"/>
          <a:lstStyle/>
          <a:p>
            <a:pPr algn="ctr" eaLnBrk="0" hangingPunct="0">
              <a:defRPr/>
            </a:pPr>
            <a:r>
              <a:rPr kumimoji="0" lang="en-US" altLang="ja-JP" sz="2400" i="1" dirty="0">
                <a:effectLst>
                  <a:outerShdw blurRad="38100" dist="38100" dir="2700000" algn="tl">
                    <a:srgbClr val="FFFFFF"/>
                  </a:outerShdw>
                </a:effectLst>
              </a:rPr>
              <a:t>GTB, MTB</a:t>
            </a:r>
            <a:endParaRPr kumimoji="0" lang="pt-BR" sz="2400" i="1">
              <a:effectLst>
                <a:outerShdw blurRad="38100" dist="38100" dir="2700000" algn="tl">
                  <a:srgbClr val="FFFFFF"/>
                </a:outerShdw>
              </a:effectLst>
            </a:endParaRPr>
          </a:p>
        </p:txBody>
      </p:sp>
      <p:sp>
        <p:nvSpPr>
          <p:cNvPr id="16401" name="Oval 17"/>
          <p:cNvSpPr>
            <a:spLocks noChangeArrowheads="1"/>
          </p:cNvSpPr>
          <p:nvPr/>
        </p:nvSpPr>
        <p:spPr bwMode="auto">
          <a:xfrm>
            <a:off x="422882" y="4337272"/>
            <a:ext cx="1130303" cy="647700"/>
          </a:xfrm>
          <a:prstGeom prst="ellipse">
            <a:avLst/>
          </a:prstGeom>
          <a:gradFill rotWithShape="1">
            <a:gsLst>
              <a:gs pos="0">
                <a:srgbClr val="6699FF"/>
              </a:gs>
              <a:gs pos="100000">
                <a:srgbClr val="FFFFFF"/>
              </a:gs>
            </a:gsLst>
            <a:lin ang="5400000" scaled="1"/>
          </a:gradFill>
          <a:ln w="9525">
            <a:noFill/>
            <a:round/>
            <a:headEnd/>
            <a:tailEnd/>
          </a:ln>
          <a:effectLst>
            <a:prstShdw prst="shdw17" dist="17961" dir="2700000">
              <a:srgbClr val="6699FF">
                <a:gamma/>
                <a:shade val="60000"/>
                <a:invGamma/>
              </a:srgbClr>
            </a:prstShdw>
          </a:effectLst>
        </p:spPr>
        <p:txBody>
          <a:bodyPr wrap="none" lIns="92075" tIns="93600" rIns="92075" bIns="93600" anchor="ctr"/>
          <a:lstStyle/>
          <a:p>
            <a:pPr algn="ctr" eaLnBrk="0" hangingPunct="0">
              <a:defRPr/>
            </a:pPr>
            <a:r>
              <a:rPr kumimoji="0" lang="en-US" altLang="ja-JP" sz="2400" i="1" dirty="0">
                <a:effectLst>
                  <a:outerShdw blurRad="38100" dist="38100" dir="2700000" algn="tl">
                    <a:srgbClr val="FFFFFF"/>
                  </a:outerShdw>
                </a:effectLst>
              </a:rPr>
              <a:t>GTP</a:t>
            </a:r>
            <a:endParaRPr kumimoji="0" lang="pt-BR" sz="2400" i="1">
              <a:effectLst>
                <a:outerShdw blurRad="38100" dist="38100" dir="2700000" algn="tl">
                  <a:srgbClr val="FFFFFF"/>
                </a:outerShdw>
              </a:effectLst>
            </a:endParaRPr>
          </a:p>
        </p:txBody>
      </p:sp>
      <p:sp>
        <p:nvSpPr>
          <p:cNvPr id="2068" name="Text Box 18"/>
          <p:cNvSpPr txBox="1">
            <a:spLocks noChangeArrowheads="1"/>
          </p:cNvSpPr>
          <p:nvPr/>
        </p:nvSpPr>
        <p:spPr bwMode="auto">
          <a:xfrm>
            <a:off x="3952875" y="2478088"/>
            <a:ext cx="6119813" cy="307975"/>
          </a:xfrm>
          <a:prstGeom prst="rect">
            <a:avLst/>
          </a:prstGeom>
          <a:noFill/>
          <a:ln w="9525" algn="ctr">
            <a:noFill/>
            <a:miter lim="800000"/>
            <a:headEnd/>
            <a:tailEnd/>
          </a:ln>
        </p:spPr>
        <p:txBody>
          <a:bodyPr>
            <a:spAutoFit/>
          </a:bodyPr>
          <a:lstStyle/>
          <a:p>
            <a:pPr algn="ctr" eaLnBrk="0" hangingPunct="0"/>
            <a:r>
              <a:rPr kumimoji="0" lang="ja-JP" altLang="en-US" sz="1400" dirty="0" smtClean="0"/>
              <a:t>ソリューション</a:t>
            </a:r>
            <a:r>
              <a:rPr kumimoji="0" lang="en-US" altLang="ja-JP" sz="1400" dirty="0" smtClean="0"/>
              <a:t>:</a:t>
            </a:r>
            <a:r>
              <a:rPr kumimoji="0" lang="ja-JP" altLang="en-US" sz="1400" dirty="0" smtClean="0"/>
              <a:t>製品、</a:t>
            </a:r>
            <a:r>
              <a:rPr kumimoji="0" lang="en-US" altLang="ja-JP" sz="1400" dirty="0" smtClean="0"/>
              <a:t> SCM</a:t>
            </a:r>
            <a:r>
              <a:rPr kumimoji="0" lang="ja-JP" altLang="en-US" sz="1400" dirty="0" smtClean="0"/>
              <a:t>、</a:t>
            </a:r>
            <a:r>
              <a:rPr kumimoji="0" lang="en-US" altLang="ja-JP" sz="1400" dirty="0" smtClean="0"/>
              <a:t> </a:t>
            </a:r>
            <a:r>
              <a:rPr kumimoji="0" lang="ja-JP" altLang="en-US" sz="1400" dirty="0" smtClean="0"/>
              <a:t>技術サポート、品質</a:t>
            </a:r>
            <a:r>
              <a:rPr kumimoji="0" lang="en-US" altLang="ja-JP" sz="1400" dirty="0"/>
              <a:t>.</a:t>
            </a:r>
            <a:endParaRPr kumimoji="0" lang="en-US" altLang="ja-JP" sz="1200" dirty="0"/>
          </a:p>
        </p:txBody>
      </p:sp>
      <p:sp>
        <p:nvSpPr>
          <p:cNvPr id="16403" name="Oval 19"/>
          <p:cNvSpPr>
            <a:spLocks noChangeArrowheads="1"/>
          </p:cNvSpPr>
          <p:nvPr/>
        </p:nvSpPr>
        <p:spPr bwMode="auto">
          <a:xfrm>
            <a:off x="3857620" y="4786322"/>
            <a:ext cx="1866905" cy="617405"/>
          </a:xfrm>
          <a:prstGeom prst="ellipse">
            <a:avLst/>
          </a:prstGeom>
          <a:gradFill rotWithShape="1">
            <a:gsLst>
              <a:gs pos="0">
                <a:srgbClr val="C0C0C0"/>
              </a:gs>
              <a:gs pos="50000">
                <a:schemeClr val="bg1"/>
              </a:gs>
              <a:gs pos="100000">
                <a:srgbClr val="C0C0C0"/>
              </a:gs>
            </a:gsLst>
            <a:lin ang="5400000" scaled="1"/>
          </a:gradFill>
          <a:ln w="9525" algn="ctr">
            <a:noFill/>
            <a:round/>
            <a:headEnd/>
            <a:tailEnd/>
          </a:ln>
          <a:effectLst>
            <a:prstShdw prst="shdw17" dist="17961" dir="2700000">
              <a:schemeClr val="bg1">
                <a:gamma/>
                <a:shade val="60000"/>
                <a:invGamma/>
              </a:schemeClr>
            </a:prstShdw>
          </a:effectLst>
        </p:spPr>
        <p:txBody>
          <a:bodyPr lIns="36000" tIns="36000" rIns="36000" bIns="36000" anchor="ctr" anchorCtr="1"/>
          <a:lstStyle/>
          <a:p>
            <a:pPr eaLnBrk="0" hangingPunct="0">
              <a:defRPr/>
            </a:pPr>
            <a:r>
              <a:rPr kumimoji="0" lang="ja-JP" altLang="en-US" sz="1600" dirty="0" smtClean="0"/>
              <a:t>生産</a:t>
            </a:r>
            <a:endParaRPr kumimoji="0" lang="en-US" altLang="ja-JP" sz="1600" dirty="0"/>
          </a:p>
        </p:txBody>
      </p:sp>
      <p:sp>
        <p:nvSpPr>
          <p:cNvPr id="2070" name="Text Box 20"/>
          <p:cNvSpPr txBox="1">
            <a:spLocks noChangeArrowheads="1"/>
          </p:cNvSpPr>
          <p:nvPr/>
        </p:nvSpPr>
        <p:spPr bwMode="auto">
          <a:xfrm>
            <a:off x="1502883" y="5516563"/>
            <a:ext cx="1733545" cy="307777"/>
          </a:xfrm>
          <a:prstGeom prst="rect">
            <a:avLst/>
          </a:prstGeom>
          <a:noFill/>
          <a:ln w="9525" algn="ctr">
            <a:noFill/>
            <a:miter lim="800000"/>
            <a:headEnd/>
            <a:tailEnd/>
          </a:ln>
        </p:spPr>
        <p:txBody>
          <a:bodyPr wrap="square">
            <a:spAutoFit/>
          </a:bodyPr>
          <a:lstStyle/>
          <a:p>
            <a:pPr eaLnBrk="0" hangingPunct="0"/>
            <a:r>
              <a:rPr kumimoji="0" lang="ja-JP" altLang="en-US" sz="1400" dirty="0" smtClean="0"/>
              <a:t>生産・開発・品質</a:t>
            </a:r>
            <a:endParaRPr kumimoji="0" lang="en-US" altLang="ja-JP" sz="1400" dirty="0"/>
          </a:p>
        </p:txBody>
      </p:sp>
      <p:sp>
        <p:nvSpPr>
          <p:cNvPr id="2071" name="Text Box 21"/>
          <p:cNvSpPr txBox="1">
            <a:spLocks noChangeArrowheads="1"/>
          </p:cNvSpPr>
          <p:nvPr/>
        </p:nvSpPr>
        <p:spPr bwMode="auto">
          <a:xfrm>
            <a:off x="6467204" y="5396743"/>
            <a:ext cx="2071702" cy="523220"/>
          </a:xfrm>
          <a:prstGeom prst="rect">
            <a:avLst/>
          </a:prstGeom>
          <a:noFill/>
          <a:ln w="9525" algn="ctr">
            <a:noFill/>
            <a:miter lim="800000"/>
            <a:headEnd/>
            <a:tailEnd/>
          </a:ln>
        </p:spPr>
        <p:txBody>
          <a:bodyPr wrap="square">
            <a:spAutoFit/>
          </a:bodyPr>
          <a:lstStyle/>
          <a:p>
            <a:pPr eaLnBrk="0" hangingPunct="0"/>
            <a:r>
              <a:rPr kumimoji="0" lang="ja-JP" altLang="en-US" sz="1400" dirty="0" smtClean="0"/>
              <a:t>回収管理と</a:t>
            </a:r>
          </a:p>
          <a:p>
            <a:pPr eaLnBrk="0" hangingPunct="0"/>
            <a:r>
              <a:rPr kumimoji="0" lang="ja-JP" altLang="en-US" sz="1400" dirty="0" smtClean="0"/>
              <a:t>在庫資金の管理</a:t>
            </a:r>
            <a:r>
              <a:rPr kumimoji="0" lang="en-US" altLang="ja-JP" sz="1400" dirty="0" smtClean="0"/>
              <a:t> </a:t>
            </a:r>
            <a:endParaRPr kumimoji="0" lang="en-US" altLang="ja-JP" sz="1400" dirty="0"/>
          </a:p>
        </p:txBody>
      </p:sp>
      <p:sp>
        <p:nvSpPr>
          <p:cNvPr id="16406" name="AutoShape 22"/>
          <p:cNvSpPr>
            <a:spLocks noChangeArrowheads="1"/>
          </p:cNvSpPr>
          <p:nvPr/>
        </p:nvSpPr>
        <p:spPr bwMode="auto">
          <a:xfrm>
            <a:off x="4716463" y="2205038"/>
            <a:ext cx="360362" cy="792162"/>
          </a:xfrm>
          <a:prstGeom prst="downArrow">
            <a:avLst>
              <a:gd name="adj1" fmla="val 49454"/>
              <a:gd name="adj2" fmla="val 54610"/>
            </a:avLst>
          </a:prstGeom>
          <a:gradFill rotWithShape="1">
            <a:gsLst>
              <a:gs pos="0">
                <a:schemeClr val="accent1"/>
              </a:gs>
              <a:gs pos="50000">
                <a:schemeClr val="bg1"/>
              </a:gs>
              <a:gs pos="100000">
                <a:schemeClr val="accent1"/>
              </a:gs>
            </a:gsLst>
            <a:lin ang="5400000" scaled="1"/>
          </a:gradFill>
          <a:ln w="6350" algn="ctr">
            <a:solidFill>
              <a:srgbClr val="33CCCC"/>
            </a:solidFill>
            <a:miter lim="800000"/>
            <a:headEnd/>
            <a:tailEnd/>
          </a:ln>
          <a:effectLst/>
        </p:spPr>
        <p:txBody>
          <a:bodyPr wrap="none" lIns="0" tIns="0" rIns="0" bIns="0" anchor="ctr"/>
          <a:lstStyle/>
          <a:p>
            <a:pPr>
              <a:defRPr/>
            </a:pPr>
            <a:endParaRPr lang="ja-JP" altLang="en-US" dirty="0"/>
          </a:p>
        </p:txBody>
      </p:sp>
      <p:sp>
        <p:nvSpPr>
          <p:cNvPr id="16407" name="AutoShape 23"/>
          <p:cNvSpPr>
            <a:spLocks noChangeArrowheads="1"/>
          </p:cNvSpPr>
          <p:nvPr/>
        </p:nvSpPr>
        <p:spPr bwMode="auto">
          <a:xfrm rot="16200000">
            <a:off x="2909888" y="2787650"/>
            <a:ext cx="360362" cy="1068388"/>
          </a:xfrm>
          <a:prstGeom prst="downArrow">
            <a:avLst>
              <a:gd name="adj1" fmla="val 49454"/>
              <a:gd name="adj2" fmla="val 73652"/>
            </a:avLst>
          </a:prstGeom>
          <a:gradFill rotWithShape="1">
            <a:gsLst>
              <a:gs pos="0">
                <a:schemeClr val="accent1"/>
              </a:gs>
              <a:gs pos="50000">
                <a:schemeClr val="bg1"/>
              </a:gs>
              <a:gs pos="100000">
                <a:schemeClr val="accent1"/>
              </a:gs>
            </a:gsLst>
            <a:lin ang="5400000" scaled="1"/>
          </a:gradFill>
          <a:ln w="6350" algn="ctr">
            <a:solidFill>
              <a:srgbClr val="33CCCC"/>
            </a:solidFill>
            <a:miter lim="800000"/>
            <a:headEnd/>
            <a:tailEnd/>
          </a:ln>
          <a:effectLst/>
        </p:spPr>
        <p:txBody>
          <a:bodyPr wrap="none" lIns="0" tIns="0" rIns="0" bIns="0" anchor="ctr"/>
          <a:lstStyle/>
          <a:p>
            <a:pPr>
              <a:defRPr/>
            </a:pPr>
            <a:endParaRPr lang="ja-JP" altLang="en-US" dirty="0"/>
          </a:p>
        </p:txBody>
      </p:sp>
      <p:sp>
        <p:nvSpPr>
          <p:cNvPr id="16408" name="AutoShape 24"/>
          <p:cNvSpPr>
            <a:spLocks noChangeArrowheads="1"/>
          </p:cNvSpPr>
          <p:nvPr/>
        </p:nvSpPr>
        <p:spPr bwMode="auto">
          <a:xfrm rot="13730901">
            <a:off x="3030538" y="3338513"/>
            <a:ext cx="360362" cy="1547812"/>
          </a:xfrm>
          <a:prstGeom prst="downArrow">
            <a:avLst>
              <a:gd name="adj1" fmla="val 49454"/>
              <a:gd name="adj2" fmla="val 106703"/>
            </a:avLst>
          </a:prstGeom>
          <a:gradFill rotWithShape="1">
            <a:gsLst>
              <a:gs pos="0">
                <a:schemeClr val="accent1"/>
              </a:gs>
              <a:gs pos="50000">
                <a:schemeClr val="bg1"/>
              </a:gs>
              <a:gs pos="100000">
                <a:schemeClr val="accent1"/>
              </a:gs>
            </a:gsLst>
            <a:lin ang="5400000" scaled="1"/>
          </a:gradFill>
          <a:ln w="6350" algn="ctr">
            <a:solidFill>
              <a:srgbClr val="33CCCC"/>
            </a:solidFill>
            <a:miter lim="800000"/>
            <a:headEnd/>
            <a:tailEnd/>
          </a:ln>
          <a:effectLst/>
        </p:spPr>
        <p:txBody>
          <a:bodyPr wrap="none" lIns="0" tIns="0" rIns="0" bIns="0" anchor="ctr"/>
          <a:lstStyle/>
          <a:p>
            <a:pPr>
              <a:defRPr/>
            </a:pPr>
            <a:endParaRPr lang="ja-JP" altLang="en-US" dirty="0"/>
          </a:p>
        </p:txBody>
      </p:sp>
      <p:sp>
        <p:nvSpPr>
          <p:cNvPr id="16409" name="AutoShape 25"/>
          <p:cNvSpPr>
            <a:spLocks noChangeArrowheads="1"/>
          </p:cNvSpPr>
          <p:nvPr/>
        </p:nvSpPr>
        <p:spPr bwMode="auto">
          <a:xfrm rot="10800000">
            <a:off x="4716463" y="3573463"/>
            <a:ext cx="360362" cy="1079500"/>
          </a:xfrm>
          <a:prstGeom prst="downArrow">
            <a:avLst>
              <a:gd name="adj1" fmla="val 49454"/>
              <a:gd name="adj2" fmla="val 74418"/>
            </a:avLst>
          </a:prstGeom>
          <a:gradFill rotWithShape="1">
            <a:gsLst>
              <a:gs pos="0">
                <a:schemeClr val="accent1"/>
              </a:gs>
              <a:gs pos="50000">
                <a:schemeClr val="bg1"/>
              </a:gs>
              <a:gs pos="100000">
                <a:schemeClr val="accent1"/>
              </a:gs>
            </a:gsLst>
            <a:lin ang="5400000" scaled="1"/>
          </a:gradFill>
          <a:ln w="6350" algn="ctr">
            <a:solidFill>
              <a:srgbClr val="33CCCC"/>
            </a:solidFill>
            <a:miter lim="800000"/>
            <a:headEnd/>
            <a:tailEnd/>
          </a:ln>
          <a:effectLst/>
        </p:spPr>
        <p:txBody>
          <a:bodyPr wrap="none" lIns="0" tIns="0" rIns="0" bIns="0" anchor="ctr"/>
          <a:lstStyle/>
          <a:p>
            <a:pPr>
              <a:defRPr/>
            </a:pPr>
            <a:endParaRPr lang="ja-JP" altLang="en-US" dirty="0"/>
          </a:p>
        </p:txBody>
      </p:sp>
      <p:sp>
        <p:nvSpPr>
          <p:cNvPr id="16410" name="AutoShape 26"/>
          <p:cNvSpPr>
            <a:spLocks noChangeArrowheads="1"/>
          </p:cNvSpPr>
          <p:nvPr/>
        </p:nvSpPr>
        <p:spPr bwMode="auto">
          <a:xfrm rot="8629111">
            <a:off x="6203950" y="3505200"/>
            <a:ext cx="360363" cy="1274763"/>
          </a:xfrm>
          <a:prstGeom prst="downArrow">
            <a:avLst>
              <a:gd name="adj1" fmla="val 49454"/>
              <a:gd name="adj2" fmla="val 87879"/>
            </a:avLst>
          </a:prstGeom>
          <a:gradFill rotWithShape="1">
            <a:gsLst>
              <a:gs pos="0">
                <a:schemeClr val="accent1"/>
              </a:gs>
              <a:gs pos="50000">
                <a:schemeClr val="bg1"/>
              </a:gs>
              <a:gs pos="100000">
                <a:schemeClr val="accent1"/>
              </a:gs>
            </a:gsLst>
            <a:lin ang="5400000" scaled="1"/>
          </a:gradFill>
          <a:ln w="6350" algn="ctr">
            <a:solidFill>
              <a:srgbClr val="33CCCC"/>
            </a:solidFill>
            <a:miter lim="800000"/>
            <a:headEnd/>
            <a:tailEnd/>
          </a:ln>
          <a:effectLst/>
        </p:spPr>
        <p:txBody>
          <a:bodyPr wrap="none" lIns="0" tIns="0" rIns="0" bIns="0" anchor="ctr"/>
          <a:lstStyle/>
          <a:p>
            <a:pPr>
              <a:defRPr/>
            </a:pPr>
            <a:endParaRPr lang="ja-JP" altLang="en-US" dirty="0"/>
          </a:p>
        </p:txBody>
      </p:sp>
      <p:sp>
        <p:nvSpPr>
          <p:cNvPr id="16411" name="AutoShape 27"/>
          <p:cNvSpPr>
            <a:spLocks noChangeArrowheads="1"/>
          </p:cNvSpPr>
          <p:nvPr/>
        </p:nvSpPr>
        <p:spPr bwMode="auto">
          <a:xfrm rot="5400000">
            <a:off x="6299994" y="2997994"/>
            <a:ext cx="360362" cy="647700"/>
          </a:xfrm>
          <a:prstGeom prst="downArrow">
            <a:avLst>
              <a:gd name="adj1" fmla="val 49454"/>
              <a:gd name="adj2" fmla="val 44651"/>
            </a:avLst>
          </a:prstGeom>
          <a:gradFill rotWithShape="1">
            <a:gsLst>
              <a:gs pos="0">
                <a:schemeClr val="accent1"/>
              </a:gs>
              <a:gs pos="50000">
                <a:schemeClr val="bg1"/>
              </a:gs>
              <a:gs pos="100000">
                <a:schemeClr val="accent1"/>
              </a:gs>
            </a:gsLst>
            <a:lin ang="5400000" scaled="1"/>
          </a:gradFill>
          <a:ln w="6350" algn="ctr">
            <a:solidFill>
              <a:srgbClr val="33CCCC"/>
            </a:solidFill>
            <a:miter lim="800000"/>
            <a:headEnd/>
            <a:tailEnd/>
          </a:ln>
          <a:effectLst/>
        </p:spPr>
        <p:txBody>
          <a:bodyPr wrap="none" lIns="0" tIns="0" rIns="0" bIns="0" anchor="ctr"/>
          <a:lstStyle/>
          <a:p>
            <a:pPr>
              <a:defRPr/>
            </a:pPr>
            <a:endParaRPr lang="ja-JP" altLang="en-US" dirty="0"/>
          </a:p>
        </p:txBody>
      </p:sp>
      <p:sp>
        <p:nvSpPr>
          <p:cNvPr id="28" name="Oval 10"/>
          <p:cNvSpPr>
            <a:spLocks noChangeArrowheads="1"/>
          </p:cNvSpPr>
          <p:nvPr/>
        </p:nvSpPr>
        <p:spPr bwMode="auto">
          <a:xfrm>
            <a:off x="1438940" y="4786322"/>
            <a:ext cx="1571636" cy="617405"/>
          </a:xfrm>
          <a:prstGeom prst="ellipse">
            <a:avLst/>
          </a:prstGeom>
          <a:gradFill rotWithShape="1">
            <a:gsLst>
              <a:gs pos="0">
                <a:srgbClr val="C0C0C0"/>
              </a:gs>
              <a:gs pos="50000">
                <a:schemeClr val="bg1"/>
              </a:gs>
              <a:gs pos="100000">
                <a:srgbClr val="C0C0C0"/>
              </a:gs>
            </a:gsLst>
            <a:lin ang="5400000" scaled="1"/>
          </a:gradFill>
          <a:ln w="9525" algn="ctr">
            <a:noFill/>
            <a:round/>
            <a:headEnd/>
            <a:tailEnd/>
          </a:ln>
          <a:effectLst>
            <a:prstShdw prst="shdw17" dist="17961" dir="2700000">
              <a:schemeClr val="bg1">
                <a:gamma/>
                <a:shade val="60000"/>
                <a:invGamma/>
              </a:schemeClr>
            </a:prstShdw>
          </a:effectLst>
        </p:spPr>
        <p:txBody>
          <a:bodyPr lIns="36000" tIns="36000" rIns="36000" bIns="36000" anchor="ctr" anchorCtr="1"/>
          <a:lstStyle/>
          <a:p>
            <a:pPr eaLnBrk="0" hangingPunct="0">
              <a:defRPr/>
            </a:pPr>
            <a:r>
              <a:rPr kumimoji="0" lang="ja-JP" altLang="en-US" sz="1600" dirty="0" smtClean="0"/>
              <a:t>製品・商品</a:t>
            </a:r>
            <a:endParaRPr kumimoji="0" lang="en-US" altLang="ja-JP" sz="1600" dirty="0"/>
          </a:p>
        </p:txBody>
      </p:sp>
      <p:sp>
        <p:nvSpPr>
          <p:cNvPr id="2" name="テキスト ボックス 1"/>
          <p:cNvSpPr txBox="1"/>
          <p:nvPr/>
        </p:nvSpPr>
        <p:spPr>
          <a:xfrm>
            <a:off x="309863" y="3527413"/>
            <a:ext cx="2505814" cy="369332"/>
          </a:xfrm>
          <a:prstGeom prst="rect">
            <a:avLst/>
          </a:prstGeom>
          <a:noFill/>
        </p:spPr>
        <p:txBody>
          <a:bodyPr wrap="none" rtlCol="0">
            <a:spAutoFit/>
          </a:bodyPr>
          <a:lstStyle/>
          <a:p>
            <a:r>
              <a:rPr kumimoji="1" lang="en-US" altLang="ja-JP" dirty="0" smtClean="0"/>
              <a:t>CTB: Create the Business</a:t>
            </a:r>
          </a:p>
        </p:txBody>
      </p:sp>
      <p:sp>
        <p:nvSpPr>
          <p:cNvPr id="3" name="テキスト ボックス 2"/>
          <p:cNvSpPr txBox="1"/>
          <p:nvPr/>
        </p:nvSpPr>
        <p:spPr>
          <a:xfrm>
            <a:off x="6593093" y="1512505"/>
            <a:ext cx="2500504" cy="584776"/>
          </a:xfrm>
          <a:prstGeom prst="rect">
            <a:avLst/>
          </a:prstGeom>
          <a:noFill/>
        </p:spPr>
        <p:txBody>
          <a:bodyPr wrap="none" rtlCol="0">
            <a:spAutoFit/>
          </a:bodyPr>
          <a:lstStyle/>
          <a:p>
            <a:r>
              <a:rPr kumimoji="1" lang="en-US" altLang="ja-JP" sz="1600" dirty="0" smtClean="0"/>
              <a:t>GTB: Get the Business</a:t>
            </a:r>
          </a:p>
          <a:p>
            <a:r>
              <a:rPr lang="en-US" altLang="ja-JP" sz="1600" dirty="0" smtClean="0"/>
              <a:t>MTB: maintain the Business</a:t>
            </a:r>
            <a:endParaRPr kumimoji="1" lang="ja-JP" altLang="en-US" sz="1600" dirty="0"/>
          </a:p>
        </p:txBody>
      </p:sp>
      <p:sp>
        <p:nvSpPr>
          <p:cNvPr id="4" name="テキスト ボックス 3"/>
          <p:cNvSpPr txBox="1"/>
          <p:nvPr/>
        </p:nvSpPr>
        <p:spPr>
          <a:xfrm>
            <a:off x="298393" y="3866875"/>
            <a:ext cx="1954381" cy="369332"/>
          </a:xfrm>
          <a:prstGeom prst="rect">
            <a:avLst/>
          </a:prstGeom>
          <a:noFill/>
        </p:spPr>
        <p:txBody>
          <a:bodyPr wrap="none" rtlCol="0">
            <a:spAutoFit/>
          </a:bodyPr>
          <a:lstStyle/>
          <a:p>
            <a:r>
              <a:rPr kumimoji="1" lang="en-US" altLang="ja-JP" dirty="0" smtClean="0"/>
              <a:t>GTP: Get the Profit</a:t>
            </a:r>
            <a:endParaRPr kumimoji="1" lang="ja-JP" altLang="en-US" dirty="0"/>
          </a:p>
        </p:txBody>
      </p:sp>
      <p:pic>
        <p:nvPicPr>
          <p:cNvPr id="3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24" y="117714"/>
            <a:ext cx="1534906" cy="1245042"/>
          </a:xfrm>
          <a:prstGeom prst="rect">
            <a:avLst/>
          </a:prstGeom>
        </p:spPr>
      </p:pic>
    </p:spTree>
    <p:extLst>
      <p:ext uri="{BB962C8B-B14F-4D97-AF65-F5344CB8AC3E}">
        <p14:creationId xmlns:p14="http://schemas.microsoft.com/office/powerpoint/2010/main" val="1666556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420030" y="277381"/>
            <a:ext cx="4647146" cy="923381"/>
          </a:xfrm>
          <a:noFill/>
        </p:spPr>
        <p:txBody>
          <a:bodyPr>
            <a:normAutofit/>
          </a:bodyPr>
          <a:lstStyle/>
          <a:p>
            <a:pPr eaLnBrk="1" hangingPunct="1"/>
            <a:r>
              <a:rPr lang="en-US" altLang="ja-JP" sz="2800" b="1" dirty="0" smtClean="0"/>
              <a:t>15.</a:t>
            </a:r>
            <a:r>
              <a:rPr lang="ja-JP" altLang="en-US" sz="2800" b="1" dirty="0" smtClean="0"/>
              <a:t>企業経営の要素</a:t>
            </a:r>
          </a:p>
        </p:txBody>
      </p:sp>
      <p:sp>
        <p:nvSpPr>
          <p:cNvPr id="8201" name="AutoShape 9"/>
          <p:cNvSpPr>
            <a:spLocks noChangeArrowheads="1"/>
          </p:cNvSpPr>
          <p:nvPr/>
        </p:nvSpPr>
        <p:spPr bwMode="auto">
          <a:xfrm rot="16200000">
            <a:off x="3149422" y="3998527"/>
            <a:ext cx="1116376" cy="1871663"/>
          </a:xfrm>
          <a:custGeom>
            <a:avLst/>
            <a:gdLst>
              <a:gd name="G0" fmla="+- 12427 0 0"/>
              <a:gd name="G1" fmla="+- 4319 0 0"/>
              <a:gd name="G2" fmla="+- 12158 0 4319"/>
              <a:gd name="G3" fmla="+- G2 0 4319"/>
              <a:gd name="G4" fmla="*/ G3 32768 32059"/>
              <a:gd name="G5" fmla="*/ G4 1 2"/>
              <a:gd name="G6" fmla="+- 21600 0 12427"/>
              <a:gd name="G7" fmla="*/ G6 4319 6079"/>
              <a:gd name="G8" fmla="+- G7 12427 0"/>
              <a:gd name="T0" fmla="*/ 12427 w 21600"/>
              <a:gd name="T1" fmla="*/ 0 h 21600"/>
              <a:gd name="T2" fmla="*/ 12427 w 21600"/>
              <a:gd name="T3" fmla="*/ 12158 h 21600"/>
              <a:gd name="T4" fmla="*/ 1799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319"/>
                </a:lnTo>
                <a:cubicBezTo>
                  <a:pt x="5564" y="4319"/>
                  <a:pt x="0" y="7829"/>
                  <a:pt x="0" y="12158"/>
                </a:cubicBezTo>
                <a:lnTo>
                  <a:pt x="0" y="21600"/>
                </a:lnTo>
                <a:lnTo>
                  <a:pt x="3598" y="21600"/>
                </a:lnTo>
                <a:lnTo>
                  <a:pt x="3598" y="12158"/>
                </a:lnTo>
                <a:cubicBezTo>
                  <a:pt x="3598" y="9773"/>
                  <a:pt x="7551" y="7839"/>
                  <a:pt x="12427" y="7839"/>
                </a:cubicBezTo>
                <a:lnTo>
                  <a:pt x="12427" y="12158"/>
                </a:lnTo>
                <a:close/>
              </a:path>
            </a:pathLst>
          </a:custGeom>
          <a:gradFill rotWithShape="1">
            <a:gsLst>
              <a:gs pos="0">
                <a:srgbClr val="CCFFCC"/>
              </a:gs>
              <a:gs pos="50000">
                <a:schemeClr val="bg1"/>
              </a:gs>
              <a:gs pos="100000">
                <a:srgbClr val="CCFFCC"/>
              </a:gs>
            </a:gsLst>
            <a:lin ang="5400000" scaled="1"/>
          </a:gradFill>
          <a:ln w="9525" algn="ctr">
            <a:solidFill>
              <a:srgbClr val="339966"/>
            </a:solidFill>
            <a:miter lim="800000"/>
            <a:headEnd/>
            <a:tailEnd/>
          </a:ln>
          <a:effectLst/>
        </p:spPr>
        <p:txBody>
          <a:bodyPr wrap="none" lIns="0" tIns="0" rIns="0" bIns="0" anchor="ctr"/>
          <a:lstStyle/>
          <a:p>
            <a:pPr>
              <a:defRPr/>
            </a:pPr>
            <a:endParaRPr lang="ja-JP" altLang="en-US"/>
          </a:p>
        </p:txBody>
      </p:sp>
      <p:sp>
        <p:nvSpPr>
          <p:cNvPr id="9225" name="Oval 10"/>
          <p:cNvSpPr>
            <a:spLocks noChangeArrowheads="1"/>
          </p:cNvSpPr>
          <p:nvPr/>
        </p:nvSpPr>
        <p:spPr bwMode="auto">
          <a:xfrm>
            <a:off x="4716463" y="5021917"/>
            <a:ext cx="2232025" cy="692150"/>
          </a:xfrm>
          <a:prstGeom prst="ellipse">
            <a:avLst/>
          </a:prstGeom>
          <a:solidFill>
            <a:srgbClr val="BDEFFF"/>
          </a:solidFill>
          <a:ln w="9525" algn="ctr">
            <a:solidFill>
              <a:srgbClr val="0000FF"/>
            </a:solidFill>
            <a:round/>
            <a:headEnd/>
            <a:tailEnd/>
          </a:ln>
        </p:spPr>
        <p:txBody>
          <a:bodyPr wrap="none" lIns="0" tIns="0" rIns="0" bIns="0" anchor="ctr"/>
          <a:lstStyle/>
          <a:p>
            <a:pPr algn="ctr"/>
            <a:r>
              <a:rPr lang="en-US" altLang="ja-JP" sz="2400" b="1" dirty="0" smtClean="0"/>
              <a:t>IT</a:t>
            </a:r>
            <a:r>
              <a:rPr lang="ja-JP" altLang="en-US" sz="2400" b="1" dirty="0" smtClean="0"/>
              <a:t>の活用</a:t>
            </a:r>
            <a:endParaRPr lang="ja-JP" altLang="en-US" sz="2400" b="1" dirty="0"/>
          </a:p>
        </p:txBody>
      </p:sp>
      <p:sp>
        <p:nvSpPr>
          <p:cNvPr id="9226" name="Text Box 11"/>
          <p:cNvSpPr txBox="1">
            <a:spLocks noChangeArrowheads="1"/>
          </p:cNvSpPr>
          <p:nvPr/>
        </p:nvSpPr>
        <p:spPr bwMode="auto">
          <a:xfrm>
            <a:off x="790888" y="1525633"/>
            <a:ext cx="1321650" cy="461665"/>
          </a:xfrm>
          <a:prstGeom prst="rect">
            <a:avLst/>
          </a:prstGeom>
          <a:noFill/>
          <a:ln w="9525">
            <a:noFill/>
            <a:miter lim="800000"/>
            <a:headEnd/>
            <a:tailEnd/>
          </a:ln>
        </p:spPr>
        <p:txBody>
          <a:bodyPr wrap="square">
            <a:spAutoFit/>
          </a:bodyPr>
          <a:lstStyle/>
          <a:p>
            <a:r>
              <a:rPr lang="ja-JP" altLang="en-US" sz="2400" b="1" dirty="0" smtClean="0"/>
              <a:t>過去</a:t>
            </a:r>
            <a:endParaRPr lang="en-US" altLang="ja-JP" sz="2400" b="1" dirty="0"/>
          </a:p>
        </p:txBody>
      </p:sp>
      <p:sp>
        <p:nvSpPr>
          <p:cNvPr id="9227" name="Text Box 13"/>
          <p:cNvSpPr txBox="1">
            <a:spLocks noChangeArrowheads="1"/>
          </p:cNvSpPr>
          <p:nvPr/>
        </p:nvSpPr>
        <p:spPr bwMode="auto">
          <a:xfrm>
            <a:off x="3130550" y="1508737"/>
            <a:ext cx="981075" cy="461665"/>
          </a:xfrm>
          <a:prstGeom prst="rect">
            <a:avLst/>
          </a:prstGeom>
          <a:noFill/>
          <a:ln w="9525">
            <a:noFill/>
            <a:miter lim="800000"/>
            <a:headEnd/>
            <a:tailEnd/>
          </a:ln>
        </p:spPr>
        <p:txBody>
          <a:bodyPr>
            <a:spAutoFit/>
          </a:bodyPr>
          <a:lstStyle/>
          <a:p>
            <a:r>
              <a:rPr lang="ja-JP" altLang="en-US" sz="2400" b="1" dirty="0" smtClean="0"/>
              <a:t>現在</a:t>
            </a:r>
            <a:endParaRPr lang="en-US" altLang="ja-JP" sz="2400" b="1" dirty="0"/>
          </a:p>
        </p:txBody>
      </p:sp>
      <p:sp>
        <p:nvSpPr>
          <p:cNvPr id="9228" name="AutoShape 16"/>
          <p:cNvSpPr>
            <a:spLocks noChangeArrowheads="1"/>
          </p:cNvSpPr>
          <p:nvPr/>
        </p:nvSpPr>
        <p:spPr bwMode="auto">
          <a:xfrm>
            <a:off x="4583528" y="1200762"/>
            <a:ext cx="2663825" cy="1871662"/>
          </a:xfrm>
          <a:prstGeom prst="irregularSeal2">
            <a:avLst/>
          </a:prstGeom>
          <a:solidFill>
            <a:srgbClr val="FBFF8D"/>
          </a:solidFill>
          <a:ln w="9525">
            <a:solidFill>
              <a:schemeClr val="tx1"/>
            </a:solidFill>
            <a:miter lim="800000"/>
            <a:headEnd/>
            <a:tailEnd/>
          </a:ln>
        </p:spPr>
        <p:txBody>
          <a:bodyPr wrap="none" anchor="ctr"/>
          <a:lstStyle/>
          <a:p>
            <a:pPr algn="ctr"/>
            <a:r>
              <a:rPr lang="en-US" altLang="ja-JP" sz="2000" b="1" dirty="0">
                <a:solidFill>
                  <a:srgbClr val="FF0000"/>
                </a:solidFill>
              </a:rPr>
              <a:t>    </a:t>
            </a:r>
            <a:r>
              <a:rPr lang="ja-JP" altLang="en-US" sz="2000" b="1" dirty="0" smtClean="0">
                <a:solidFill>
                  <a:srgbClr val="FF0000"/>
                </a:solidFill>
              </a:rPr>
              <a:t>実践と経験</a:t>
            </a:r>
            <a:endParaRPr lang="en-US" altLang="ja-JP" sz="2000" b="1" dirty="0">
              <a:solidFill>
                <a:srgbClr val="FF0000"/>
              </a:solidFill>
            </a:endParaRPr>
          </a:p>
          <a:p>
            <a:pPr algn="ctr"/>
            <a:endParaRPr lang="en-US" altLang="ja-JP" sz="2000" b="1" dirty="0">
              <a:solidFill>
                <a:srgbClr val="FF0000"/>
              </a:solidFill>
            </a:endParaRPr>
          </a:p>
        </p:txBody>
      </p:sp>
      <p:sp>
        <p:nvSpPr>
          <p:cNvPr id="9230" name="AutoShape 19"/>
          <p:cNvSpPr>
            <a:spLocks noChangeArrowheads="1"/>
          </p:cNvSpPr>
          <p:nvPr/>
        </p:nvSpPr>
        <p:spPr bwMode="auto">
          <a:xfrm>
            <a:off x="5651500" y="2858112"/>
            <a:ext cx="1152525" cy="503237"/>
          </a:xfrm>
          <a:prstGeom prst="rightArrow">
            <a:avLst>
              <a:gd name="adj1" fmla="val 50000"/>
              <a:gd name="adj2" fmla="val 57256"/>
            </a:avLst>
          </a:prstGeom>
          <a:solidFill>
            <a:schemeClr val="accent1"/>
          </a:solidFill>
          <a:ln w="9525">
            <a:solidFill>
              <a:schemeClr val="tx1"/>
            </a:solidFill>
            <a:miter lim="800000"/>
            <a:headEnd/>
            <a:tailEnd/>
          </a:ln>
        </p:spPr>
        <p:txBody>
          <a:bodyPr wrap="none" anchor="ctr"/>
          <a:lstStyle/>
          <a:p>
            <a:endParaRPr lang="ja-JP" altLang="en-US"/>
          </a:p>
        </p:txBody>
      </p:sp>
      <p:sp>
        <p:nvSpPr>
          <p:cNvPr id="3" name="角丸四角形吹き出し 2"/>
          <p:cNvSpPr/>
          <p:nvPr/>
        </p:nvSpPr>
        <p:spPr>
          <a:xfrm>
            <a:off x="4960471" y="3579593"/>
            <a:ext cx="2491254" cy="1302218"/>
          </a:xfrm>
          <a:prstGeom prst="wedgeRoundRectCallout">
            <a:avLst>
              <a:gd name="adj1" fmla="val -67060"/>
              <a:gd name="adj2" fmla="val -22681"/>
              <a:gd name="adj3" fmla="val 16667"/>
            </a:avLst>
          </a:prstGeom>
          <a:solidFill>
            <a:srgbClr val="FCFFA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smtClean="0">
                <a:solidFill>
                  <a:srgbClr val="FF0000"/>
                </a:solidFill>
              </a:rPr>
              <a:t>知識・ノウハウを</a:t>
            </a:r>
          </a:p>
          <a:p>
            <a:pPr algn="ctr"/>
            <a:r>
              <a:rPr lang="ja-JP" altLang="en-US" sz="2000" b="1" dirty="0" smtClean="0">
                <a:solidFill>
                  <a:srgbClr val="FF0000"/>
                </a:solidFill>
              </a:rPr>
              <a:t>行動に結びつける</a:t>
            </a:r>
            <a:endParaRPr lang="en-US" altLang="ja-JP" sz="2000" b="1" dirty="0">
              <a:solidFill>
                <a:srgbClr val="FF0000"/>
              </a:solidFill>
            </a:endParaRPr>
          </a:p>
        </p:txBody>
      </p:sp>
      <p:sp>
        <p:nvSpPr>
          <p:cNvPr id="5" name="角丸四角形 4"/>
          <p:cNvSpPr/>
          <p:nvPr/>
        </p:nvSpPr>
        <p:spPr>
          <a:xfrm>
            <a:off x="597647" y="2153357"/>
            <a:ext cx="1514891" cy="1833468"/>
          </a:xfrm>
          <a:prstGeom prst="roundRect">
            <a:avLst/>
          </a:prstGeom>
          <a:solidFill>
            <a:srgbClr val="BDE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smtClean="0">
                <a:solidFill>
                  <a:schemeClr val="tx1"/>
                </a:solidFill>
              </a:rPr>
              <a:t>ヒト</a:t>
            </a:r>
            <a:endParaRPr lang="en-US" altLang="ja-JP" sz="2400" b="1" dirty="0">
              <a:solidFill>
                <a:schemeClr val="tx1"/>
              </a:solidFill>
            </a:endParaRPr>
          </a:p>
          <a:p>
            <a:pPr algn="ctr"/>
            <a:r>
              <a:rPr lang="ja-JP" altLang="en-US" sz="2400" b="1" dirty="0" smtClean="0">
                <a:solidFill>
                  <a:schemeClr val="tx1"/>
                </a:solidFill>
              </a:rPr>
              <a:t>モノ</a:t>
            </a:r>
            <a:endParaRPr lang="en-US" altLang="ja-JP" sz="2400" b="1" dirty="0">
              <a:solidFill>
                <a:schemeClr val="tx1"/>
              </a:solidFill>
            </a:endParaRPr>
          </a:p>
          <a:p>
            <a:pPr algn="ctr"/>
            <a:r>
              <a:rPr lang="ja-JP" altLang="en-US" sz="2400" b="1" dirty="0" smtClean="0">
                <a:solidFill>
                  <a:schemeClr val="tx1"/>
                </a:solidFill>
              </a:rPr>
              <a:t>金</a:t>
            </a:r>
            <a:endParaRPr lang="en-US" altLang="ja-JP" sz="2400" b="1" dirty="0">
              <a:solidFill>
                <a:schemeClr val="tx1"/>
              </a:solidFill>
            </a:endParaRPr>
          </a:p>
        </p:txBody>
      </p:sp>
      <p:sp>
        <p:nvSpPr>
          <p:cNvPr id="6" name="角丸四角形 5"/>
          <p:cNvSpPr/>
          <p:nvPr/>
        </p:nvSpPr>
        <p:spPr>
          <a:xfrm>
            <a:off x="2853188" y="2153356"/>
            <a:ext cx="1510996" cy="1833468"/>
          </a:xfrm>
          <a:prstGeom prst="roundRect">
            <a:avLst/>
          </a:prstGeom>
          <a:solidFill>
            <a:srgbClr val="BDE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tx1"/>
                </a:solidFill>
              </a:rPr>
              <a:t>ヒト</a:t>
            </a:r>
            <a:endParaRPr lang="en-US" altLang="ja-JP" sz="2400" b="1" dirty="0">
              <a:solidFill>
                <a:schemeClr val="tx1"/>
              </a:solidFill>
            </a:endParaRPr>
          </a:p>
          <a:p>
            <a:pPr algn="ctr"/>
            <a:r>
              <a:rPr lang="ja-JP" altLang="en-US" sz="2400" b="1" dirty="0">
                <a:solidFill>
                  <a:schemeClr val="tx1"/>
                </a:solidFill>
              </a:rPr>
              <a:t>モノ</a:t>
            </a:r>
            <a:endParaRPr lang="en-US" altLang="ja-JP" sz="2400" b="1" dirty="0">
              <a:solidFill>
                <a:schemeClr val="tx1"/>
              </a:solidFill>
            </a:endParaRPr>
          </a:p>
          <a:p>
            <a:pPr algn="ctr"/>
            <a:r>
              <a:rPr lang="ja-JP" altLang="en-US" sz="2400" b="1" dirty="0" smtClean="0">
                <a:solidFill>
                  <a:schemeClr val="tx1"/>
                </a:solidFill>
              </a:rPr>
              <a:t>金</a:t>
            </a:r>
          </a:p>
          <a:p>
            <a:pPr algn="ctr"/>
            <a:r>
              <a:rPr lang="ja-JP" altLang="en-US" sz="2400" b="1" dirty="0" smtClean="0">
                <a:solidFill>
                  <a:schemeClr val="tx1"/>
                </a:solidFill>
              </a:rPr>
              <a:t>情報</a:t>
            </a:r>
            <a:endParaRPr lang="en-US" altLang="ja-JP" sz="2400" b="1" dirty="0">
              <a:solidFill>
                <a:schemeClr val="tx1"/>
              </a:solidFill>
            </a:endParaRPr>
          </a:p>
        </p:txBody>
      </p:sp>
      <p:sp>
        <p:nvSpPr>
          <p:cNvPr id="7" name="角丸四角形 6"/>
          <p:cNvSpPr/>
          <p:nvPr/>
        </p:nvSpPr>
        <p:spPr>
          <a:xfrm>
            <a:off x="7067176" y="2736062"/>
            <a:ext cx="1509059" cy="732116"/>
          </a:xfrm>
          <a:prstGeom prst="roundRect">
            <a:avLst/>
          </a:prstGeom>
          <a:solidFill>
            <a:srgbClr val="BDEFFF"/>
          </a:soli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800" b="1" dirty="0" smtClean="0">
                <a:solidFill>
                  <a:srgbClr val="FF0000"/>
                </a:solidFill>
              </a:rPr>
              <a:t>   </a:t>
            </a:r>
            <a:r>
              <a:rPr lang="ja-JP" altLang="en-US" sz="2800" b="1" dirty="0" smtClean="0">
                <a:solidFill>
                  <a:srgbClr val="FF0000"/>
                </a:solidFill>
              </a:rPr>
              <a:t>目標</a:t>
            </a:r>
            <a:endParaRPr lang="en-US" altLang="ja-JP" sz="2800" b="1" dirty="0">
              <a:solidFill>
                <a:srgbClr val="FF0000"/>
              </a:solidFill>
            </a:endParaRPr>
          </a:p>
        </p:txBody>
      </p:sp>
      <p:pic>
        <p:nvPicPr>
          <p:cNvPr id="1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01" y="183694"/>
            <a:ext cx="1720033" cy="1395208"/>
          </a:xfrm>
          <a:prstGeom prst="rect">
            <a:avLst/>
          </a:prstGeom>
        </p:spPr>
      </p:pic>
    </p:spTree>
    <p:extLst>
      <p:ext uri="{BB962C8B-B14F-4D97-AF65-F5344CB8AC3E}">
        <p14:creationId xmlns:p14="http://schemas.microsoft.com/office/powerpoint/2010/main" val="1710459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タイトル 1"/>
          <p:cNvSpPr>
            <a:spLocks noGrp="1"/>
          </p:cNvSpPr>
          <p:nvPr>
            <p:ph type="ctrTitle"/>
          </p:nvPr>
        </p:nvSpPr>
        <p:spPr>
          <a:xfrm>
            <a:off x="1789358" y="108540"/>
            <a:ext cx="5829300" cy="1470025"/>
          </a:xfrm>
        </p:spPr>
        <p:txBody>
          <a:bodyPr>
            <a:normAutofit/>
          </a:bodyPr>
          <a:lstStyle/>
          <a:p>
            <a:r>
              <a:rPr lang="ja-JP" altLang="en-US" sz="3600" b="1" dirty="0" smtClean="0">
                <a:solidFill>
                  <a:schemeClr val="bg1"/>
                </a:solidFill>
                <a:latin typeface="Calibri"/>
                <a:cs typeface="Calibri"/>
              </a:rPr>
              <a:t>ブラジルでの企業経営</a:t>
            </a:r>
            <a:endParaRPr kumimoji="1" lang="ja-JP" altLang="en-US" sz="3600" b="1" dirty="0">
              <a:solidFill>
                <a:schemeClr val="bg1"/>
              </a:solidFill>
              <a:latin typeface="Calibri"/>
              <a:cs typeface="Calibri"/>
            </a:endParaRPr>
          </a:p>
        </p:txBody>
      </p:sp>
    </p:spTree>
    <p:extLst>
      <p:ext uri="{BB962C8B-B14F-4D97-AF65-F5344CB8AC3E}">
        <p14:creationId xmlns:p14="http://schemas.microsoft.com/office/powerpoint/2010/main" val="992533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4784" y="274638"/>
            <a:ext cx="5522941" cy="788675"/>
          </a:xfrm>
        </p:spPr>
        <p:txBody>
          <a:bodyPr>
            <a:normAutofit/>
          </a:bodyPr>
          <a:lstStyle/>
          <a:p>
            <a:r>
              <a:rPr kumimoji="1" lang="en-US" altLang="ja-JP" sz="2800" b="1" dirty="0" smtClean="0"/>
              <a:t>16.</a:t>
            </a:r>
            <a:r>
              <a:rPr kumimoji="1" lang="ja-JP" altLang="en-US" sz="2800" b="1" dirty="0" smtClean="0"/>
              <a:t>問題・障害の事例</a:t>
            </a:r>
            <a:endParaRPr kumimoji="1" lang="ja-JP" altLang="en-US" sz="2800" b="1" dirty="0"/>
          </a:p>
        </p:txBody>
      </p:sp>
      <p:sp>
        <p:nvSpPr>
          <p:cNvPr id="3" name="テキスト ボックス 2"/>
          <p:cNvSpPr txBox="1"/>
          <p:nvPr/>
        </p:nvSpPr>
        <p:spPr>
          <a:xfrm>
            <a:off x="657608" y="2313920"/>
            <a:ext cx="3749578" cy="2862322"/>
          </a:xfrm>
          <a:prstGeom prst="rect">
            <a:avLst/>
          </a:prstGeom>
          <a:gradFill flip="none" rotWithShape="1">
            <a:gsLst>
              <a:gs pos="0">
                <a:srgbClr val="BDEFFF"/>
              </a:gs>
              <a:gs pos="100000">
                <a:srgbClr val="FFFFFF"/>
              </a:gs>
            </a:gsLst>
            <a:lin ang="5400000" scaled="0"/>
            <a:tileRect/>
          </a:gradFill>
        </p:spPr>
        <p:txBody>
          <a:bodyPr wrap="square" rtlCol="0">
            <a:spAutoFit/>
          </a:bodyPr>
          <a:lstStyle/>
          <a:p>
            <a:pPr marL="285750" indent="-285750">
              <a:buFont typeface="Wingdings" charset="2"/>
              <a:buChar char="Ø"/>
            </a:pPr>
            <a:r>
              <a:rPr kumimoji="1" lang="ja-JP" altLang="en-US" sz="2000" dirty="0" smtClean="0"/>
              <a:t>法律・規則の変更が頻繁</a:t>
            </a:r>
            <a:endParaRPr lang="en-US" altLang="ja-JP" sz="2000" dirty="0"/>
          </a:p>
          <a:p>
            <a:r>
              <a:rPr lang="ja-JP" altLang="ja-JP" sz="2000" dirty="0"/>
              <a:t>　</a:t>
            </a:r>
            <a:r>
              <a:rPr lang="ja-JP" altLang="en-US" sz="2000" dirty="0" smtClean="0"/>
              <a:t>　例：税制、労働法、</a:t>
            </a:r>
          </a:p>
          <a:p>
            <a:r>
              <a:rPr lang="ja-JP" altLang="en-US" sz="2000" dirty="0"/>
              <a:t>　</a:t>
            </a:r>
            <a:r>
              <a:rPr lang="ja-JP" altLang="en-US" sz="2000" dirty="0" smtClean="0"/>
              <a:t>　　　インセンティブ制度</a:t>
            </a:r>
            <a:r>
              <a:rPr lang="en-US" altLang="ja-JP" sz="2000" dirty="0" smtClean="0"/>
              <a:t>  </a:t>
            </a:r>
          </a:p>
          <a:p>
            <a:r>
              <a:rPr lang="en-US" altLang="ja-JP" sz="2000" dirty="0"/>
              <a:t> </a:t>
            </a:r>
            <a:endParaRPr lang="en-US" altLang="ja-JP" sz="2000" dirty="0" smtClean="0"/>
          </a:p>
          <a:p>
            <a:pPr marL="285750" indent="-285750">
              <a:buFont typeface="Wingdings" charset="2"/>
              <a:buChar char="Ø"/>
            </a:pPr>
            <a:r>
              <a:rPr kumimoji="1" lang="ja-JP" altLang="en-US" sz="2000" dirty="0" smtClean="0"/>
              <a:t>為替リスクのマネジメントとキャッシュフロー管理</a:t>
            </a:r>
            <a:endParaRPr kumimoji="1" lang="en-US" altLang="ja-JP" sz="2000" dirty="0" smtClean="0"/>
          </a:p>
          <a:p>
            <a:endParaRPr lang="en-US" altLang="ja-JP" sz="2000" dirty="0"/>
          </a:p>
          <a:p>
            <a:pPr marL="285750" indent="-285750">
              <a:buFont typeface="Wingdings" charset="2"/>
              <a:buChar char="Ø"/>
            </a:pPr>
            <a:r>
              <a:rPr kumimoji="1" lang="ja-JP" altLang="en-US" sz="2000" dirty="0" smtClean="0"/>
              <a:t>ロジスティック管理</a:t>
            </a:r>
            <a:endParaRPr kumimoji="1" lang="en-US" altLang="ja-JP" sz="2000" dirty="0" smtClean="0"/>
          </a:p>
          <a:p>
            <a:endParaRPr kumimoji="1" lang="ja-JP" altLang="en-US" sz="2000" dirty="0"/>
          </a:p>
        </p:txBody>
      </p:sp>
      <p:sp>
        <p:nvSpPr>
          <p:cNvPr id="6" name="テキスト ボックス 5"/>
          <p:cNvSpPr txBox="1"/>
          <p:nvPr/>
        </p:nvSpPr>
        <p:spPr>
          <a:xfrm>
            <a:off x="4825030" y="2296960"/>
            <a:ext cx="3860943" cy="3477875"/>
          </a:xfrm>
          <a:prstGeom prst="rect">
            <a:avLst/>
          </a:prstGeom>
          <a:gradFill flip="none" rotWithShape="1">
            <a:gsLst>
              <a:gs pos="0">
                <a:srgbClr val="BDEFFF"/>
              </a:gs>
              <a:gs pos="100000">
                <a:srgbClr val="FFFFFF"/>
              </a:gs>
            </a:gsLst>
            <a:lin ang="5400000" scaled="0"/>
            <a:tileRect/>
          </a:gradFill>
        </p:spPr>
        <p:txBody>
          <a:bodyPr wrap="square" rtlCol="0">
            <a:spAutoFit/>
          </a:bodyPr>
          <a:lstStyle/>
          <a:p>
            <a:pPr marL="285750" indent="-285750">
              <a:buFont typeface="Wingdings" charset="2"/>
              <a:buChar char="Ø"/>
            </a:pPr>
            <a:r>
              <a:rPr lang="ja-JP" altLang="en-US" sz="2000" dirty="0" smtClean="0"/>
              <a:t>人の採用</a:t>
            </a:r>
            <a:r>
              <a:rPr lang="en-US" altLang="ja-JP" sz="2000" dirty="0" smtClean="0"/>
              <a:t>.</a:t>
            </a:r>
            <a:endParaRPr kumimoji="1" lang="en-US" altLang="ja-JP" sz="2000" dirty="0" smtClean="0"/>
          </a:p>
          <a:p>
            <a:endParaRPr kumimoji="1" lang="en-US" altLang="ja-JP" sz="2000" dirty="0" smtClean="0"/>
          </a:p>
          <a:p>
            <a:pPr marL="285750" indent="-285750">
              <a:buFont typeface="Wingdings" charset="2"/>
              <a:buChar char="Ø"/>
            </a:pPr>
            <a:r>
              <a:rPr lang="ja-JP" altLang="en-US" sz="2000" dirty="0" smtClean="0"/>
              <a:t>言っていることが伝わらない</a:t>
            </a:r>
            <a:r>
              <a:rPr lang="en-US" altLang="ja-JP" sz="2000" dirty="0" smtClean="0"/>
              <a:t>.</a:t>
            </a:r>
          </a:p>
          <a:p>
            <a:endParaRPr lang="en-US" altLang="ja-JP" sz="2000" dirty="0" smtClean="0"/>
          </a:p>
          <a:p>
            <a:pPr marL="285750" indent="-285750">
              <a:buFont typeface="Wingdings" charset="2"/>
              <a:buChar char="Ø"/>
            </a:pPr>
            <a:r>
              <a:rPr kumimoji="1" lang="ja-JP" altLang="en-US" sz="2000" dirty="0" smtClean="0"/>
              <a:t>情報の質が低い（質・量）</a:t>
            </a:r>
            <a:r>
              <a:rPr lang="en-US" altLang="ja-JP" sz="2000" dirty="0"/>
              <a:t>.</a:t>
            </a:r>
            <a:endParaRPr lang="en-US" altLang="ja-JP" sz="2000" dirty="0" smtClean="0"/>
          </a:p>
          <a:p>
            <a:endParaRPr lang="en-US" altLang="ja-JP" sz="2000" dirty="0" smtClean="0"/>
          </a:p>
          <a:p>
            <a:pPr marL="285750" indent="-285750">
              <a:buFont typeface="Wingdings" charset="2"/>
              <a:buChar char="Ø"/>
            </a:pPr>
            <a:r>
              <a:rPr kumimoji="1" lang="ja-JP" altLang="en-US" sz="2000" dirty="0" smtClean="0"/>
              <a:t>売掛け金回収の意識</a:t>
            </a:r>
            <a:r>
              <a:rPr kumimoji="1" lang="en-US" altLang="ja-JP" sz="2000" dirty="0" smtClean="0"/>
              <a:t>.</a:t>
            </a:r>
          </a:p>
          <a:p>
            <a:endParaRPr kumimoji="1" lang="en-US" altLang="ja-JP" sz="2000" dirty="0" smtClean="0"/>
          </a:p>
          <a:p>
            <a:pPr marL="285750" indent="-285750">
              <a:buFont typeface="Wingdings" charset="2"/>
              <a:buChar char="Ø"/>
            </a:pPr>
            <a:r>
              <a:rPr lang="ja-JP" altLang="en-US" sz="2000" dirty="0" smtClean="0"/>
              <a:t>管理会計への対応</a:t>
            </a:r>
            <a:r>
              <a:rPr lang="en-US" altLang="ja-JP" sz="2000" dirty="0" smtClean="0"/>
              <a:t>.</a:t>
            </a:r>
          </a:p>
          <a:p>
            <a:endParaRPr lang="en-US" altLang="ja-JP" sz="2000" dirty="0" smtClean="0"/>
          </a:p>
          <a:p>
            <a:pPr marL="285750" indent="-285750">
              <a:buFont typeface="Wingdings" charset="2"/>
              <a:buChar char="Ø"/>
            </a:pPr>
            <a:r>
              <a:rPr kumimoji="1" lang="ja-JP" altLang="en-US" sz="2000" dirty="0" smtClean="0"/>
              <a:t>目標達成への意識</a:t>
            </a:r>
            <a:r>
              <a:rPr kumimoji="1" lang="en-US" altLang="ja-JP" sz="2000" dirty="0" smtClean="0"/>
              <a:t>.</a:t>
            </a:r>
            <a:endParaRPr kumimoji="1" lang="ja-JP" altLang="en-US" sz="2000" dirty="0"/>
          </a:p>
        </p:txBody>
      </p:sp>
      <p:sp>
        <p:nvSpPr>
          <p:cNvPr id="7" name="角丸四角形 6"/>
          <p:cNvSpPr/>
          <p:nvPr/>
        </p:nvSpPr>
        <p:spPr>
          <a:xfrm>
            <a:off x="1735596" y="1626932"/>
            <a:ext cx="1807882" cy="410480"/>
          </a:xfrm>
          <a:prstGeom prst="roundRect">
            <a:avLst/>
          </a:prstGeom>
          <a:solidFill>
            <a:srgbClr val="BDE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b="1" dirty="0" smtClean="0">
                <a:solidFill>
                  <a:schemeClr val="tx1"/>
                </a:solidFill>
              </a:rPr>
              <a:t>全般</a:t>
            </a:r>
            <a:endParaRPr lang="ja-JP" altLang="en-US" sz="2800" b="1" dirty="0">
              <a:solidFill>
                <a:schemeClr val="tx1"/>
              </a:solidFill>
            </a:endParaRPr>
          </a:p>
        </p:txBody>
      </p:sp>
      <p:sp>
        <p:nvSpPr>
          <p:cNvPr id="8" name="角丸四角形 7"/>
          <p:cNvSpPr/>
          <p:nvPr/>
        </p:nvSpPr>
        <p:spPr>
          <a:xfrm>
            <a:off x="5364912" y="1605280"/>
            <a:ext cx="2495176" cy="461665"/>
          </a:xfrm>
          <a:prstGeom prst="roundRect">
            <a:avLst/>
          </a:prstGeom>
          <a:solidFill>
            <a:srgbClr val="BDE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b="1" dirty="0" smtClean="0">
                <a:solidFill>
                  <a:schemeClr val="tx1"/>
                </a:solidFill>
              </a:rPr>
              <a:t>企業</a:t>
            </a:r>
            <a:r>
              <a:rPr lang="en-US" altLang="ja-JP" sz="2800" b="1" dirty="0" smtClean="0">
                <a:solidFill>
                  <a:schemeClr val="tx1"/>
                </a:solidFill>
              </a:rPr>
              <a:t> </a:t>
            </a:r>
            <a:endParaRPr lang="ja-JP" altLang="en-US" sz="2800" b="1" dirty="0">
              <a:solidFill>
                <a:schemeClr val="tx1"/>
              </a:solidFill>
            </a:endParaRPr>
          </a:p>
        </p:txBody>
      </p:sp>
      <p:pic>
        <p:nvPicPr>
          <p:cNvPr id="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18" y="282664"/>
            <a:ext cx="1657234" cy="1344268"/>
          </a:xfrm>
          <a:prstGeom prst="rect">
            <a:avLst/>
          </a:prstGeom>
        </p:spPr>
      </p:pic>
    </p:spTree>
    <p:extLst>
      <p:ext uri="{BB962C8B-B14F-4D97-AF65-F5344CB8AC3E}">
        <p14:creationId xmlns:p14="http://schemas.microsoft.com/office/powerpoint/2010/main" val="1587981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title"/>
          </p:nvPr>
        </p:nvSpPr>
        <p:spPr>
          <a:xfrm>
            <a:off x="1931988" y="155365"/>
            <a:ext cx="5450684" cy="822785"/>
          </a:xfrm>
        </p:spPr>
        <p:txBody>
          <a:bodyPr/>
          <a:lstStyle/>
          <a:p>
            <a:r>
              <a:rPr lang="en-US" altLang="ja-JP" sz="2800" b="1" dirty="0" smtClean="0">
                <a:ea typeface="ＭＳ Ｐゴシック" pitchFamily="50" charset="-128"/>
              </a:rPr>
              <a:t>17.NK</a:t>
            </a:r>
            <a:r>
              <a:rPr lang="ja-JP" altLang="en-US" sz="2800" b="1" dirty="0" smtClean="0">
                <a:ea typeface="ＭＳ Ｐゴシック" pitchFamily="50" charset="-128"/>
              </a:rPr>
              <a:t>のビジネスモデル</a:t>
            </a:r>
            <a:endParaRPr lang="en-US" altLang="ja-JP" sz="2800" b="1" dirty="0">
              <a:ea typeface="ＭＳ Ｐゴシック" pitchFamily="50" charset="-128"/>
            </a:endParaRPr>
          </a:p>
        </p:txBody>
      </p:sp>
      <p:sp>
        <p:nvSpPr>
          <p:cNvPr id="674835" name="AutoShape 19"/>
          <p:cNvSpPr>
            <a:spLocks noChangeArrowheads="1"/>
          </p:cNvSpPr>
          <p:nvPr/>
        </p:nvSpPr>
        <p:spPr bwMode="auto">
          <a:xfrm>
            <a:off x="250825" y="1251412"/>
            <a:ext cx="8642350" cy="705443"/>
          </a:xfrm>
          <a:prstGeom prst="roundRect">
            <a:avLst>
              <a:gd name="adj" fmla="val 25426"/>
            </a:avLst>
          </a:prstGeom>
          <a:noFill/>
          <a:ln w="38100">
            <a:solidFill>
              <a:schemeClr val="bg2"/>
            </a:solidFill>
            <a:prstDash val="sysDot"/>
            <a:miter lim="800000"/>
            <a:headEnd/>
            <a:tailEnd/>
          </a:ln>
          <a:effectLst>
            <a:prstShdw prst="shdw17" dist="17961" dir="2700000">
              <a:schemeClr val="bg2">
                <a:gamma/>
                <a:shade val="60000"/>
                <a:invGamma/>
              </a:schemeClr>
            </a:prstShdw>
          </a:effectLst>
        </p:spPr>
        <p:txBody>
          <a:bodyPr wrap="none" lIns="0" tIns="0" rIns="0" bIns="0"/>
          <a:lstStyle/>
          <a:p>
            <a:pPr algn="l" eaLnBrk="1" hangingPunct="1"/>
            <a:r>
              <a:rPr kumimoji="1" lang="en-US" altLang="ja-JP" sz="1600" b="1" dirty="0">
                <a:solidFill>
                  <a:schemeClr val="bg2"/>
                </a:solidFill>
                <a:effectLst>
                  <a:outerShdw blurRad="38100" dist="38100" dir="2700000" algn="tl">
                    <a:srgbClr val="C0C0C0"/>
                  </a:outerShdw>
                </a:effectLst>
                <a:ea typeface="ＭＳ Ｐゴシック" pitchFamily="50" charset="-128"/>
              </a:rPr>
              <a:t> </a:t>
            </a:r>
            <a:r>
              <a:rPr kumimoji="1" lang="en-US" altLang="ja-JP" sz="1600" b="1" dirty="0" smtClean="0">
                <a:solidFill>
                  <a:schemeClr val="bg2"/>
                </a:solidFill>
                <a:effectLst>
                  <a:outerShdw blurRad="38100" dist="38100" dir="2700000" algn="tl">
                    <a:srgbClr val="C0C0C0"/>
                  </a:outerShdw>
                </a:effectLst>
                <a:ea typeface="ＭＳ Ｐゴシック" pitchFamily="50" charset="-128"/>
              </a:rPr>
              <a:t> </a:t>
            </a:r>
            <a:r>
              <a:rPr lang="en-US" altLang="ja-JP" sz="1600" b="1" dirty="0" smtClean="0">
                <a:solidFill>
                  <a:srgbClr val="FF0000"/>
                </a:solidFill>
                <a:effectLst>
                  <a:outerShdw blurRad="38100" dist="38100" dir="2700000" algn="tl">
                    <a:srgbClr val="C0C0C0"/>
                  </a:outerShdw>
                </a:effectLst>
                <a:ea typeface="ＭＳ Ｐゴシック" pitchFamily="50" charset="-128"/>
              </a:rPr>
              <a:t>NK</a:t>
            </a:r>
            <a:r>
              <a:rPr lang="ja-JP" altLang="en-US" sz="1600" b="1" dirty="0" smtClean="0">
                <a:solidFill>
                  <a:srgbClr val="FF0000"/>
                </a:solidFill>
                <a:effectLst>
                  <a:outerShdw blurRad="38100" dist="38100" dir="2700000" algn="tl">
                    <a:srgbClr val="C0C0C0"/>
                  </a:outerShdw>
                </a:effectLst>
                <a:ea typeface="ＭＳ Ｐゴシック" pitchFamily="50" charset="-128"/>
              </a:rPr>
              <a:t>の目標</a:t>
            </a:r>
            <a:endParaRPr kumimoji="1" lang="en-US" altLang="ja-JP" sz="1600" b="1" dirty="0">
              <a:solidFill>
                <a:srgbClr val="FF0000"/>
              </a:solidFill>
              <a:effectLst>
                <a:outerShdw blurRad="38100" dist="38100" dir="2700000" algn="tl">
                  <a:srgbClr val="C0C0C0"/>
                </a:outerShdw>
              </a:effectLst>
              <a:ea typeface="ＭＳ Ｐゴシック" pitchFamily="50" charset="-128"/>
            </a:endParaRPr>
          </a:p>
        </p:txBody>
      </p:sp>
      <p:sp>
        <p:nvSpPr>
          <p:cNvPr id="674832" name="AutoShape 16"/>
          <p:cNvSpPr>
            <a:spLocks noChangeArrowheads="1"/>
          </p:cNvSpPr>
          <p:nvPr/>
        </p:nvSpPr>
        <p:spPr bwMode="auto">
          <a:xfrm>
            <a:off x="2071670" y="2332439"/>
            <a:ext cx="4876818" cy="460375"/>
          </a:xfrm>
          <a:prstGeom prst="roundRect">
            <a:avLst>
              <a:gd name="adj" fmla="val 50000"/>
            </a:avLst>
          </a:prstGeom>
          <a:solidFill>
            <a:srgbClr val="BDEFFF"/>
          </a:solidFill>
          <a:ln w="9525" algn="ctr">
            <a:noFill/>
            <a:round/>
            <a:headEnd/>
            <a:tailEnd/>
          </a:ln>
          <a:effectLst>
            <a:prstShdw prst="shdw17" dist="17961" dir="2700000">
              <a:srgbClr val="00CC99">
                <a:gamma/>
                <a:shade val="60000"/>
                <a:invGamma/>
              </a:srgbClr>
            </a:prstShdw>
          </a:effectLst>
        </p:spPr>
        <p:txBody>
          <a:bodyPr lIns="108000" tIns="0" rIns="108000" bIns="0" anchor="ctr" anchorCtr="1"/>
          <a:lstStyle/>
          <a:p>
            <a:pPr algn="ctr" eaLnBrk="1" hangingPunct="1"/>
            <a:r>
              <a:rPr lang="ja-JP" altLang="en-US" sz="2000" b="1" dirty="0" smtClean="0">
                <a:ea typeface="ＭＳ Ｐゴシック" pitchFamily="50" charset="-128"/>
              </a:rPr>
              <a:t>企業経営の向上</a:t>
            </a:r>
            <a:r>
              <a:rPr lang="en-US" altLang="ja-JP" sz="2000" b="1" dirty="0" smtClean="0">
                <a:ea typeface="ＭＳ Ｐゴシック" pitchFamily="50" charset="-128"/>
              </a:rPr>
              <a:t>  </a:t>
            </a:r>
            <a:endParaRPr kumimoji="1" lang="en-US" altLang="ja-JP" sz="2000" dirty="0">
              <a:effectLst/>
              <a:ea typeface="ＭＳ Ｐゴシック" pitchFamily="50" charset="-128"/>
            </a:endParaRPr>
          </a:p>
        </p:txBody>
      </p:sp>
      <p:grpSp>
        <p:nvGrpSpPr>
          <p:cNvPr id="2" name="Group 38"/>
          <p:cNvGrpSpPr>
            <a:grpSpLocks/>
          </p:cNvGrpSpPr>
          <p:nvPr/>
        </p:nvGrpSpPr>
        <p:grpSpPr bwMode="auto">
          <a:xfrm>
            <a:off x="1785976" y="2792591"/>
            <a:ext cx="5595978" cy="429118"/>
            <a:chOff x="1125" y="1688"/>
            <a:chExt cx="3525" cy="323"/>
          </a:xfrm>
        </p:grpSpPr>
        <p:cxnSp>
          <p:nvCxnSpPr>
            <p:cNvPr id="674843" name="AutoShape 27"/>
            <p:cNvCxnSpPr>
              <a:cxnSpLocks noChangeShapeType="1"/>
              <a:stCxn id="674841" idx="0"/>
              <a:endCxn id="674832" idx="2"/>
            </p:cNvCxnSpPr>
            <p:nvPr/>
          </p:nvCxnSpPr>
          <p:spPr bwMode="auto">
            <a:xfrm rot="16200000" flipV="1">
              <a:off x="3584" y="945"/>
              <a:ext cx="323" cy="1809"/>
            </a:xfrm>
            <a:prstGeom prst="bentConnector3">
              <a:avLst>
                <a:gd name="adj1" fmla="val 50000"/>
              </a:avLst>
            </a:prstGeom>
            <a:noFill/>
            <a:ln w="28575">
              <a:solidFill>
                <a:srgbClr val="FF9900"/>
              </a:solidFill>
              <a:miter lim="800000"/>
              <a:headEnd/>
              <a:tailEnd type="triangle" w="med" len="med"/>
            </a:ln>
            <a:effectLst>
              <a:prstShdw prst="shdw17" dist="17961" dir="2700000">
                <a:srgbClr val="FF9900">
                  <a:gamma/>
                  <a:shade val="60000"/>
                  <a:invGamma/>
                </a:srgbClr>
              </a:prstShdw>
            </a:effectLst>
          </p:spPr>
        </p:cxnSp>
        <p:cxnSp>
          <p:nvCxnSpPr>
            <p:cNvPr id="674842" name="AutoShape 26"/>
            <p:cNvCxnSpPr>
              <a:cxnSpLocks noChangeShapeType="1"/>
              <a:stCxn id="674830" idx="0"/>
              <a:endCxn id="674832" idx="2"/>
            </p:cNvCxnSpPr>
            <p:nvPr/>
          </p:nvCxnSpPr>
          <p:spPr bwMode="auto">
            <a:xfrm rot="5400000" flipH="1" flipV="1">
              <a:off x="1825" y="988"/>
              <a:ext cx="316" cy="1716"/>
            </a:xfrm>
            <a:prstGeom prst="bentConnector3">
              <a:avLst>
                <a:gd name="adj1" fmla="val 50000"/>
              </a:avLst>
            </a:prstGeom>
            <a:noFill/>
            <a:ln w="28575">
              <a:solidFill>
                <a:srgbClr val="FF9900"/>
              </a:solidFill>
              <a:miter lim="800000"/>
              <a:headEnd/>
              <a:tailEnd type="triangle" w="med" len="med"/>
            </a:ln>
            <a:effectLst>
              <a:prstShdw prst="shdw17" dist="17961" dir="2700000">
                <a:srgbClr val="FF9900">
                  <a:gamma/>
                  <a:shade val="60000"/>
                  <a:invGamma/>
                </a:srgbClr>
              </a:prstShdw>
            </a:effectLst>
          </p:spPr>
        </p:cxnSp>
      </p:grpSp>
      <p:sp>
        <p:nvSpPr>
          <p:cNvPr id="674818" name="AutoShape 2"/>
          <p:cNvSpPr>
            <a:spLocks noChangeArrowheads="1"/>
          </p:cNvSpPr>
          <p:nvPr/>
        </p:nvSpPr>
        <p:spPr bwMode="auto">
          <a:xfrm>
            <a:off x="250825" y="2172755"/>
            <a:ext cx="8642350" cy="2016125"/>
          </a:xfrm>
          <a:prstGeom prst="roundRect">
            <a:avLst>
              <a:gd name="adj" fmla="val 13301"/>
            </a:avLst>
          </a:prstGeom>
          <a:noFill/>
          <a:ln w="38100">
            <a:solidFill>
              <a:srgbClr val="FF0000"/>
            </a:solidFill>
            <a:prstDash val="sysDot"/>
            <a:miter lim="800000"/>
            <a:headEnd/>
            <a:tailEnd/>
          </a:ln>
          <a:effectLst>
            <a:prstShdw prst="shdw17" dist="17961" dir="2700000">
              <a:srgbClr val="FF0000">
                <a:gamma/>
                <a:shade val="60000"/>
                <a:invGamma/>
              </a:srgbClr>
            </a:prstShdw>
          </a:effectLst>
        </p:spPr>
        <p:txBody>
          <a:bodyPr wrap="none" lIns="0" tIns="0" rIns="108000" bIns="0"/>
          <a:lstStyle/>
          <a:p>
            <a:pPr eaLnBrk="1" hangingPunct="1"/>
            <a:r>
              <a:rPr lang="ja-JP" altLang="en-US" b="1" dirty="0" smtClean="0">
                <a:solidFill>
                  <a:srgbClr val="FF0000"/>
                </a:solidFill>
                <a:effectLst>
                  <a:outerShdw blurRad="38100" dist="38100" dir="2700000" algn="tl">
                    <a:srgbClr val="C0C0C0"/>
                  </a:outerShdw>
                </a:effectLst>
                <a:ea typeface="ＭＳ Ｐゴシック" pitchFamily="50" charset="-128"/>
              </a:rPr>
              <a:t>顧客の期待</a:t>
            </a:r>
            <a:endParaRPr lang="en-US" altLang="ja-JP" b="1" dirty="0" smtClean="0">
              <a:solidFill>
                <a:srgbClr val="FF0000"/>
              </a:solidFill>
              <a:effectLst>
                <a:outerShdw blurRad="38100" dist="38100" dir="2700000" algn="tl">
                  <a:srgbClr val="C0C0C0"/>
                </a:outerShdw>
              </a:effectLst>
              <a:ea typeface="ＭＳ Ｐゴシック" pitchFamily="50" charset="-128"/>
            </a:endParaRPr>
          </a:p>
        </p:txBody>
      </p:sp>
      <p:grpSp>
        <p:nvGrpSpPr>
          <p:cNvPr id="3" name="Group 33"/>
          <p:cNvGrpSpPr>
            <a:grpSpLocks/>
          </p:cNvGrpSpPr>
          <p:nvPr/>
        </p:nvGrpSpPr>
        <p:grpSpPr bwMode="auto">
          <a:xfrm>
            <a:off x="455614" y="3212852"/>
            <a:ext cx="8213726" cy="2292351"/>
            <a:chOff x="287" y="2125"/>
            <a:chExt cx="5174" cy="1444"/>
          </a:xfrm>
        </p:grpSpPr>
        <p:cxnSp>
          <p:nvCxnSpPr>
            <p:cNvPr id="674824" name="AutoShape 8"/>
            <p:cNvCxnSpPr>
              <a:cxnSpLocks noChangeShapeType="1"/>
            </p:cNvCxnSpPr>
            <p:nvPr/>
          </p:nvCxnSpPr>
          <p:spPr bwMode="auto">
            <a:xfrm rot="16200000" flipV="1">
              <a:off x="535" y="2934"/>
              <a:ext cx="1183" cy="0"/>
            </a:xfrm>
            <a:prstGeom prst="bentConnector3">
              <a:avLst>
                <a:gd name="adj1" fmla="val 50000"/>
              </a:avLst>
            </a:prstGeom>
            <a:noFill/>
            <a:ln w="28575">
              <a:solidFill>
                <a:srgbClr val="FF9900"/>
              </a:solidFill>
              <a:miter lim="800000"/>
              <a:headEnd/>
              <a:tailEnd/>
            </a:ln>
            <a:effectLst>
              <a:prstShdw prst="shdw17" dist="17961" dir="2700000">
                <a:srgbClr val="FF9900">
                  <a:gamma/>
                  <a:shade val="60000"/>
                  <a:invGamma/>
                </a:srgbClr>
              </a:prstShdw>
            </a:effectLst>
          </p:spPr>
        </p:cxnSp>
        <p:cxnSp>
          <p:nvCxnSpPr>
            <p:cNvPr id="674836" name="AutoShape 20"/>
            <p:cNvCxnSpPr>
              <a:cxnSpLocks noChangeShapeType="1"/>
              <a:stCxn id="674821" idx="0"/>
              <a:endCxn id="674841" idx="2"/>
            </p:cNvCxnSpPr>
            <p:nvPr/>
          </p:nvCxnSpPr>
          <p:spPr bwMode="auto">
            <a:xfrm rot="5400000" flipH="1" flipV="1">
              <a:off x="4040" y="2959"/>
              <a:ext cx="1221" cy="0"/>
            </a:xfrm>
            <a:prstGeom prst="bentConnector3">
              <a:avLst>
                <a:gd name="adj1" fmla="val 50000"/>
              </a:avLst>
            </a:prstGeom>
            <a:noFill/>
            <a:ln w="28575">
              <a:solidFill>
                <a:srgbClr val="FF9900"/>
              </a:solidFill>
              <a:miter lim="800000"/>
              <a:headEnd/>
              <a:tailEnd/>
            </a:ln>
            <a:effectLst>
              <a:prstShdw prst="shdw17" dist="17961" dir="2700000">
                <a:srgbClr val="FF9900">
                  <a:gamma/>
                  <a:shade val="60000"/>
                  <a:invGamma/>
                </a:srgbClr>
              </a:prstShdw>
            </a:effectLst>
          </p:spPr>
        </p:cxnSp>
        <p:sp>
          <p:nvSpPr>
            <p:cNvPr id="674822" name="AutoShape 6"/>
            <p:cNvSpPr>
              <a:spLocks noChangeArrowheads="1"/>
            </p:cNvSpPr>
            <p:nvPr/>
          </p:nvSpPr>
          <p:spPr bwMode="auto">
            <a:xfrm>
              <a:off x="297" y="2441"/>
              <a:ext cx="1664" cy="218"/>
            </a:xfrm>
            <a:prstGeom prst="roundRect">
              <a:avLst>
                <a:gd name="adj" fmla="val 50000"/>
              </a:avLst>
            </a:prstGeom>
            <a:solidFill>
              <a:srgbClr val="FF7C80"/>
            </a:solidFill>
            <a:ln w="9525">
              <a:noFill/>
              <a:miter lim="800000"/>
              <a:headEnd/>
              <a:tailEnd/>
            </a:ln>
            <a:effectLst>
              <a:prstShdw prst="shdw17" dist="17961" dir="2700000">
                <a:srgbClr val="FF7C80">
                  <a:gamma/>
                  <a:shade val="60000"/>
                  <a:invGamma/>
                </a:srgbClr>
              </a:prstShdw>
            </a:effectLst>
          </p:spPr>
          <p:txBody>
            <a:bodyPr wrap="square" lIns="0" tIns="0" rIns="0" bIns="0" anchor="ctr">
              <a:spAutoFit/>
            </a:bodyPr>
            <a:lstStyle/>
            <a:p>
              <a:pPr algn="ctr" eaLnBrk="1" hangingPunct="1"/>
              <a:r>
                <a:rPr lang="ja-JP" altLang="en-US" sz="1600" b="1" dirty="0" smtClean="0">
                  <a:ea typeface="ＭＳ Ｐゴシック" pitchFamily="50" charset="-128"/>
                </a:rPr>
                <a:t>売上げの増加</a:t>
              </a:r>
              <a:r>
                <a:rPr lang="en-US" altLang="ja-JP" sz="1600" b="1" dirty="0" smtClean="0">
                  <a:ea typeface="ＭＳ Ｐゴシック" pitchFamily="50" charset="-128"/>
                </a:rPr>
                <a:t> </a:t>
              </a:r>
              <a:endParaRPr kumimoji="1" lang="en-US" altLang="ja-JP" sz="1600" b="1" dirty="0">
                <a:effectLst/>
                <a:ea typeface="ＭＳ Ｐゴシック" pitchFamily="50" charset="-128"/>
              </a:endParaRPr>
            </a:p>
          </p:txBody>
        </p:sp>
        <p:sp>
          <p:nvSpPr>
            <p:cNvPr id="674830" name="AutoShape 14"/>
            <p:cNvSpPr>
              <a:spLocks noChangeArrowheads="1"/>
            </p:cNvSpPr>
            <p:nvPr/>
          </p:nvSpPr>
          <p:spPr bwMode="auto">
            <a:xfrm>
              <a:off x="287" y="2125"/>
              <a:ext cx="1676" cy="218"/>
            </a:xfrm>
            <a:prstGeom prst="roundRect">
              <a:avLst>
                <a:gd name="adj" fmla="val 50000"/>
              </a:avLst>
            </a:prstGeom>
            <a:solidFill>
              <a:srgbClr val="FF7C80"/>
            </a:solidFill>
            <a:ln w="9525">
              <a:noFill/>
              <a:miter lim="800000"/>
              <a:headEnd/>
              <a:tailEnd/>
            </a:ln>
            <a:effectLst>
              <a:prstShdw prst="shdw17" dist="17961" dir="2700000">
                <a:srgbClr val="FF7C80">
                  <a:gamma/>
                  <a:shade val="60000"/>
                  <a:invGamma/>
                </a:srgbClr>
              </a:prstShdw>
            </a:effectLst>
          </p:spPr>
          <p:txBody>
            <a:bodyPr wrap="square" lIns="0" tIns="0" rIns="0" bIns="0" anchor="ctr">
              <a:spAutoFit/>
            </a:bodyPr>
            <a:lstStyle/>
            <a:p>
              <a:pPr algn="ctr" eaLnBrk="1" hangingPunct="1"/>
              <a:r>
                <a:rPr kumimoji="1" lang="ja-JP" altLang="en-US" sz="1600" b="1" dirty="0" smtClean="0">
                  <a:effectLst/>
                  <a:ea typeface="ＭＳ Ｐゴシック" pitchFamily="50" charset="-128"/>
                </a:rPr>
                <a:t>新ビジネスの開拓</a:t>
              </a:r>
              <a:endParaRPr kumimoji="1" lang="en-US" altLang="ja-JP" sz="1600" b="1" dirty="0">
                <a:effectLst/>
                <a:ea typeface="ＭＳ Ｐゴシック" pitchFamily="50" charset="-128"/>
              </a:endParaRPr>
            </a:p>
          </p:txBody>
        </p:sp>
        <p:sp>
          <p:nvSpPr>
            <p:cNvPr id="674838" name="AutoShape 22"/>
            <p:cNvSpPr>
              <a:spLocks noChangeArrowheads="1"/>
            </p:cNvSpPr>
            <p:nvPr/>
          </p:nvSpPr>
          <p:spPr bwMode="auto">
            <a:xfrm>
              <a:off x="3847" y="2448"/>
              <a:ext cx="1583" cy="218"/>
            </a:xfrm>
            <a:prstGeom prst="roundRect">
              <a:avLst>
                <a:gd name="adj" fmla="val 50000"/>
              </a:avLst>
            </a:prstGeom>
            <a:solidFill>
              <a:srgbClr val="FF7C80"/>
            </a:solidFill>
            <a:ln w="9525">
              <a:noFill/>
              <a:miter lim="800000"/>
              <a:headEnd/>
              <a:tailEnd/>
            </a:ln>
            <a:effectLst>
              <a:prstShdw prst="shdw17" dist="17961" dir="2700000">
                <a:srgbClr val="FF7C80">
                  <a:gamma/>
                  <a:shade val="60000"/>
                  <a:invGamma/>
                </a:srgbClr>
              </a:prstShdw>
            </a:effectLst>
          </p:spPr>
          <p:txBody>
            <a:bodyPr wrap="square" lIns="0" tIns="0" rIns="0" bIns="0" anchor="ctr">
              <a:spAutoFit/>
            </a:bodyPr>
            <a:lstStyle/>
            <a:p>
              <a:pPr algn="ctr" eaLnBrk="1" hangingPunct="1"/>
              <a:r>
                <a:rPr kumimoji="1" lang="ja-JP" altLang="en-US" sz="1600" b="1" dirty="0" smtClean="0">
                  <a:effectLst/>
                  <a:ea typeface="ＭＳ Ｐゴシック" pitchFamily="50" charset="-128"/>
                </a:rPr>
                <a:t>売掛金回収の向上</a:t>
              </a:r>
              <a:endParaRPr kumimoji="1" lang="en-US" altLang="ja-JP" sz="1600" b="1" dirty="0">
                <a:effectLst/>
                <a:ea typeface="ＭＳ Ｐゴシック" pitchFamily="50" charset="-128"/>
              </a:endParaRPr>
            </a:p>
          </p:txBody>
        </p:sp>
        <p:sp>
          <p:nvSpPr>
            <p:cNvPr id="674841" name="AutoShape 25"/>
            <p:cNvSpPr>
              <a:spLocks noChangeArrowheads="1"/>
            </p:cNvSpPr>
            <p:nvPr/>
          </p:nvSpPr>
          <p:spPr bwMode="auto">
            <a:xfrm>
              <a:off x="3840" y="2131"/>
              <a:ext cx="1621" cy="218"/>
            </a:xfrm>
            <a:prstGeom prst="roundRect">
              <a:avLst>
                <a:gd name="adj" fmla="val 50000"/>
              </a:avLst>
            </a:prstGeom>
            <a:solidFill>
              <a:srgbClr val="FF7C80"/>
            </a:solidFill>
            <a:ln w="9525">
              <a:noFill/>
              <a:miter lim="800000"/>
              <a:headEnd/>
              <a:tailEnd/>
            </a:ln>
            <a:effectLst>
              <a:prstShdw prst="shdw17" dist="17961" dir="2700000">
                <a:srgbClr val="FF7C80">
                  <a:gamma/>
                  <a:shade val="60000"/>
                  <a:invGamma/>
                </a:srgbClr>
              </a:prstShdw>
            </a:effectLst>
          </p:spPr>
          <p:txBody>
            <a:bodyPr wrap="square" lIns="0" tIns="0" rIns="0" bIns="0" anchor="ctr">
              <a:spAutoFit/>
            </a:bodyPr>
            <a:lstStyle/>
            <a:p>
              <a:pPr algn="ctr" eaLnBrk="1" hangingPunct="1"/>
              <a:r>
                <a:rPr kumimoji="1" lang="ja-JP" altLang="en-US" sz="1600" b="1" dirty="0" smtClean="0">
                  <a:effectLst/>
                  <a:ea typeface="ＭＳ Ｐゴシック" pitchFamily="50" charset="-128"/>
                </a:rPr>
                <a:t>管理会計</a:t>
              </a:r>
            </a:p>
          </p:txBody>
        </p:sp>
      </p:grpSp>
      <p:sp>
        <p:nvSpPr>
          <p:cNvPr id="674826" name="AutoShape 10"/>
          <p:cNvSpPr>
            <a:spLocks noChangeArrowheads="1"/>
          </p:cNvSpPr>
          <p:nvPr/>
        </p:nvSpPr>
        <p:spPr bwMode="auto">
          <a:xfrm>
            <a:off x="2000232" y="1383372"/>
            <a:ext cx="4948256" cy="460375"/>
          </a:xfrm>
          <a:prstGeom prst="roundRect">
            <a:avLst>
              <a:gd name="adj" fmla="val 50000"/>
            </a:avLst>
          </a:prstGeom>
          <a:solidFill>
            <a:srgbClr val="BDEFFF"/>
          </a:solidFill>
          <a:ln w="9525" algn="ctr">
            <a:noFill/>
            <a:round/>
            <a:headEnd/>
            <a:tailEnd/>
          </a:ln>
          <a:effectLst>
            <a:prstShdw prst="shdw17" dist="17961" dir="2700000">
              <a:srgbClr val="00CC99">
                <a:gamma/>
                <a:shade val="60000"/>
                <a:invGamma/>
              </a:srgbClr>
            </a:prstShdw>
          </a:effectLst>
        </p:spPr>
        <p:txBody>
          <a:bodyPr lIns="108000" tIns="0" rIns="108000" bIns="0" anchor="ctr" anchorCtr="1"/>
          <a:lstStyle/>
          <a:p>
            <a:pPr algn="ctr" eaLnBrk="1" hangingPunct="1"/>
            <a:r>
              <a:rPr lang="ja-JP" altLang="en-US" sz="2000" b="1" dirty="0" smtClean="0">
                <a:ea typeface="ＭＳ Ｐゴシック" pitchFamily="50" charset="-128"/>
              </a:rPr>
              <a:t>顧客との関係強化を通じて</a:t>
            </a:r>
            <a:endParaRPr kumimoji="1" lang="en-US" altLang="ja-JP" sz="2000" b="1" dirty="0">
              <a:effectLst/>
              <a:ea typeface="ＭＳ Ｐゴシック" pitchFamily="50" charset="-128"/>
            </a:endParaRPr>
          </a:p>
        </p:txBody>
      </p:sp>
      <p:grpSp>
        <p:nvGrpSpPr>
          <p:cNvPr id="4" name="Group 37"/>
          <p:cNvGrpSpPr>
            <a:grpSpLocks/>
          </p:cNvGrpSpPr>
          <p:nvPr/>
        </p:nvGrpSpPr>
        <p:grpSpPr bwMode="auto">
          <a:xfrm>
            <a:off x="1643063" y="1315786"/>
            <a:ext cx="5665788" cy="1477963"/>
            <a:chOff x="1035" y="839"/>
            <a:chExt cx="3569" cy="931"/>
          </a:xfrm>
        </p:grpSpPr>
        <p:sp>
          <p:nvSpPr>
            <p:cNvPr id="674827" name="AutoShape 11"/>
            <p:cNvSpPr>
              <a:spLocks noChangeArrowheads="1"/>
            </p:cNvSpPr>
            <p:nvPr/>
          </p:nvSpPr>
          <p:spPr bwMode="auto">
            <a:xfrm>
              <a:off x="1035" y="953"/>
              <a:ext cx="182" cy="817"/>
            </a:xfrm>
            <a:prstGeom prst="curvedRightArrow">
              <a:avLst>
                <a:gd name="adj1" fmla="val 79732"/>
                <a:gd name="adj2" fmla="val 199560"/>
                <a:gd name="adj3" fmla="val 33333"/>
              </a:avLst>
            </a:prstGeom>
            <a:solidFill>
              <a:srgbClr val="3399FF"/>
            </a:solidFill>
            <a:ln w="9525">
              <a:noFill/>
              <a:miter lim="800000"/>
              <a:headEnd/>
              <a:tailEnd/>
            </a:ln>
            <a:effectLst>
              <a:prstShdw prst="shdw17" dist="17961" dir="2700000">
                <a:srgbClr val="3399FF">
                  <a:gamma/>
                  <a:shade val="60000"/>
                  <a:invGamma/>
                </a:srgbClr>
              </a:prstShdw>
            </a:effectLst>
          </p:spPr>
          <p:txBody>
            <a:bodyPr wrap="none" lIns="0" tIns="0" rIns="0" bIns="0" anchor="ctr"/>
            <a:lstStyle/>
            <a:p>
              <a:endParaRPr lang="ja-JP" altLang="en-US"/>
            </a:p>
          </p:txBody>
        </p:sp>
        <p:sp>
          <p:nvSpPr>
            <p:cNvPr id="674844" name="AutoShape 28"/>
            <p:cNvSpPr>
              <a:spLocks noChangeArrowheads="1"/>
            </p:cNvSpPr>
            <p:nvPr/>
          </p:nvSpPr>
          <p:spPr bwMode="auto">
            <a:xfrm rot="10800000">
              <a:off x="4422" y="839"/>
              <a:ext cx="182" cy="861"/>
            </a:xfrm>
            <a:prstGeom prst="curvedRightArrow">
              <a:avLst>
                <a:gd name="adj1" fmla="val 75605"/>
                <a:gd name="adj2" fmla="val 189231"/>
                <a:gd name="adj3" fmla="val 33333"/>
              </a:avLst>
            </a:prstGeom>
            <a:solidFill>
              <a:srgbClr val="3399FF"/>
            </a:solidFill>
            <a:ln w="9525">
              <a:noFill/>
              <a:miter lim="800000"/>
              <a:headEnd/>
              <a:tailEnd/>
            </a:ln>
            <a:effectLst>
              <a:prstShdw prst="shdw17" dist="17961" dir="2700000">
                <a:srgbClr val="3399FF">
                  <a:gamma/>
                  <a:shade val="60000"/>
                  <a:invGamma/>
                </a:srgbClr>
              </a:prstShdw>
            </a:effectLst>
          </p:spPr>
          <p:txBody>
            <a:bodyPr wrap="none" lIns="0" tIns="0" rIns="0" bIns="0" anchor="ctr"/>
            <a:lstStyle/>
            <a:p>
              <a:endParaRPr lang="ja-JP" altLang="en-US"/>
            </a:p>
          </p:txBody>
        </p:sp>
      </p:grpSp>
      <p:grpSp>
        <p:nvGrpSpPr>
          <p:cNvPr id="5" name="Group 39"/>
          <p:cNvGrpSpPr>
            <a:grpSpLocks/>
          </p:cNvGrpSpPr>
          <p:nvPr/>
        </p:nvGrpSpPr>
        <p:grpSpPr bwMode="auto">
          <a:xfrm>
            <a:off x="279399" y="4788078"/>
            <a:ext cx="8516942" cy="1065213"/>
            <a:chOff x="165" y="3031"/>
            <a:chExt cx="5365" cy="671"/>
          </a:xfrm>
        </p:grpSpPr>
        <p:sp>
          <p:nvSpPr>
            <p:cNvPr id="674837" name="AutoShape 21"/>
            <p:cNvSpPr>
              <a:spLocks noChangeArrowheads="1"/>
            </p:cNvSpPr>
            <p:nvPr/>
          </p:nvSpPr>
          <p:spPr bwMode="auto">
            <a:xfrm>
              <a:off x="287" y="3439"/>
              <a:ext cx="1676" cy="218"/>
            </a:xfrm>
            <a:prstGeom prst="roundRect">
              <a:avLst>
                <a:gd name="adj" fmla="val 50000"/>
              </a:avLst>
            </a:prstGeom>
            <a:solidFill>
              <a:schemeClr val="bg2"/>
            </a:solidFill>
            <a:ln w="9525">
              <a:noFill/>
              <a:miter lim="800000"/>
              <a:headEnd/>
              <a:tailEnd/>
            </a:ln>
            <a:effectLst>
              <a:prstShdw prst="shdw17" dist="17961" dir="2700000">
                <a:schemeClr val="bg2">
                  <a:gamma/>
                  <a:shade val="60000"/>
                  <a:invGamma/>
                </a:schemeClr>
              </a:prstShdw>
            </a:effectLst>
          </p:spPr>
          <p:txBody>
            <a:bodyPr wrap="square" lIns="0" tIns="0" rIns="0" bIns="0" anchor="ctr">
              <a:spAutoFit/>
            </a:bodyPr>
            <a:lstStyle/>
            <a:p>
              <a:pPr algn="ctr" eaLnBrk="1" hangingPunct="1"/>
              <a:r>
                <a:rPr lang="ja-JP" altLang="en-US" sz="1600" b="1" dirty="0" smtClean="0">
                  <a:ea typeface="ＭＳ Ｐゴシック" pitchFamily="50" charset="-128"/>
                </a:rPr>
                <a:t>営業マンへの教育</a:t>
              </a:r>
            </a:p>
          </p:txBody>
        </p:sp>
        <p:sp>
          <p:nvSpPr>
            <p:cNvPr id="674834" name="AutoShape 18"/>
            <p:cNvSpPr>
              <a:spLocks noChangeArrowheads="1"/>
            </p:cNvSpPr>
            <p:nvPr/>
          </p:nvSpPr>
          <p:spPr bwMode="auto">
            <a:xfrm>
              <a:off x="3751" y="3067"/>
              <a:ext cx="1779" cy="218"/>
            </a:xfrm>
            <a:prstGeom prst="roundRect">
              <a:avLst>
                <a:gd name="adj" fmla="val 50000"/>
              </a:avLst>
            </a:prstGeom>
            <a:solidFill>
              <a:schemeClr val="bg2"/>
            </a:solidFill>
            <a:ln w="9525" algn="ctr">
              <a:noFill/>
              <a:miter lim="800000"/>
              <a:headEnd/>
              <a:tailEnd/>
            </a:ln>
            <a:effectLst>
              <a:prstShdw prst="shdw17" dist="17961" dir="2700000">
                <a:schemeClr val="bg2">
                  <a:gamma/>
                  <a:shade val="60000"/>
                  <a:invGamma/>
                </a:schemeClr>
              </a:prstShdw>
            </a:effectLst>
          </p:spPr>
          <p:txBody>
            <a:bodyPr wrap="square" lIns="0" tIns="0" rIns="0" bIns="0" anchor="ctr">
              <a:spAutoFit/>
            </a:bodyPr>
            <a:lstStyle/>
            <a:p>
              <a:pPr algn="ctr" eaLnBrk="1" hangingPunct="1"/>
              <a:r>
                <a:rPr lang="ja-JP" altLang="en-US" sz="1600" b="1" dirty="0" smtClean="0">
                  <a:ea typeface="ＭＳ Ｐゴシック" pitchFamily="50" charset="-128"/>
                </a:rPr>
                <a:t>会計システム・処理のサポート</a:t>
              </a:r>
              <a:endParaRPr kumimoji="1" lang="en-US" altLang="ja-JP" sz="1600" b="1" dirty="0">
                <a:effectLst/>
                <a:ea typeface="ＭＳ Ｐゴシック" pitchFamily="50" charset="-128"/>
              </a:endParaRPr>
            </a:p>
          </p:txBody>
        </p:sp>
        <p:sp>
          <p:nvSpPr>
            <p:cNvPr id="674821" name="AutoShape 5"/>
            <p:cNvSpPr>
              <a:spLocks noChangeArrowheads="1"/>
            </p:cNvSpPr>
            <p:nvPr/>
          </p:nvSpPr>
          <p:spPr bwMode="auto">
            <a:xfrm>
              <a:off x="3794" y="3484"/>
              <a:ext cx="1690" cy="218"/>
            </a:xfrm>
            <a:prstGeom prst="roundRect">
              <a:avLst>
                <a:gd name="adj" fmla="val 50000"/>
              </a:avLst>
            </a:prstGeom>
            <a:solidFill>
              <a:schemeClr val="bg2"/>
            </a:solidFill>
            <a:ln w="9525">
              <a:noFill/>
              <a:miter lim="800000"/>
              <a:headEnd/>
              <a:tailEnd/>
            </a:ln>
            <a:effectLst>
              <a:prstShdw prst="shdw17" dist="17961" dir="2700000">
                <a:schemeClr val="bg2">
                  <a:gamma/>
                  <a:shade val="60000"/>
                  <a:invGamma/>
                </a:schemeClr>
              </a:prstShdw>
            </a:effectLst>
          </p:spPr>
          <p:txBody>
            <a:bodyPr wrap="square" lIns="0" tIns="0" rIns="0" bIns="0" anchor="ctr">
              <a:spAutoFit/>
            </a:bodyPr>
            <a:lstStyle/>
            <a:p>
              <a:pPr algn="ctr" eaLnBrk="1" hangingPunct="1"/>
              <a:r>
                <a:rPr lang="ja-JP" altLang="en-US" sz="1600" b="1" dirty="0" smtClean="0">
                  <a:ea typeface="ＭＳ Ｐゴシック" pitchFamily="50" charset="-128"/>
                </a:rPr>
                <a:t>経理スタッフへの教育</a:t>
              </a:r>
              <a:endParaRPr kumimoji="1" lang="en-US" altLang="ja-JP" sz="1600" b="1" dirty="0">
                <a:effectLst/>
                <a:ea typeface="ＭＳ Ｐゴシック" pitchFamily="50" charset="-128"/>
              </a:endParaRPr>
            </a:p>
          </p:txBody>
        </p:sp>
        <p:sp>
          <p:nvSpPr>
            <p:cNvPr id="674823" name="AutoShape 7"/>
            <p:cNvSpPr>
              <a:spLocks noChangeArrowheads="1"/>
            </p:cNvSpPr>
            <p:nvPr/>
          </p:nvSpPr>
          <p:spPr bwMode="auto">
            <a:xfrm>
              <a:off x="165" y="3031"/>
              <a:ext cx="1816" cy="218"/>
            </a:xfrm>
            <a:prstGeom prst="roundRect">
              <a:avLst>
                <a:gd name="adj" fmla="val 50000"/>
              </a:avLst>
            </a:prstGeom>
            <a:solidFill>
              <a:schemeClr val="bg2"/>
            </a:solidFill>
            <a:ln w="9525">
              <a:noFill/>
              <a:miter lim="800000"/>
              <a:headEnd/>
              <a:tailEnd/>
            </a:ln>
            <a:effectLst>
              <a:prstShdw prst="shdw17" dist="17961" dir="2700000">
                <a:schemeClr val="bg2">
                  <a:gamma/>
                  <a:shade val="60000"/>
                  <a:invGamma/>
                </a:schemeClr>
              </a:prstShdw>
            </a:effectLst>
          </p:spPr>
          <p:txBody>
            <a:bodyPr wrap="square" lIns="0" tIns="0" rIns="0" bIns="0" anchor="ctr">
              <a:spAutoFit/>
            </a:bodyPr>
            <a:lstStyle/>
            <a:p>
              <a:pPr algn="ctr" eaLnBrk="1" hangingPunct="1"/>
              <a:r>
                <a:rPr lang="ja-JP" altLang="en-US" sz="1600" b="1" dirty="0" smtClean="0">
                  <a:ea typeface="ＭＳ Ｐゴシック" pitchFamily="50" charset="-128"/>
                </a:rPr>
                <a:t>営業マンのスキル向上支援</a:t>
              </a:r>
              <a:r>
                <a:rPr kumimoji="1" lang="en-US" altLang="ja-JP" sz="1600" b="1" dirty="0" smtClean="0">
                  <a:effectLst/>
                  <a:ea typeface="ＭＳ Ｐゴシック" pitchFamily="50" charset="-128"/>
                </a:rPr>
                <a:t> </a:t>
              </a:r>
              <a:endParaRPr kumimoji="1" lang="en-US" altLang="ja-JP" sz="1600" b="1" dirty="0">
                <a:effectLst/>
                <a:ea typeface="ＭＳ Ｐゴシック" pitchFamily="50" charset="-128"/>
              </a:endParaRPr>
            </a:p>
          </p:txBody>
        </p:sp>
      </p:grpSp>
      <p:sp>
        <p:nvSpPr>
          <p:cNvPr id="674820" name="AutoShape 4"/>
          <p:cNvSpPr>
            <a:spLocks noChangeArrowheads="1"/>
          </p:cNvSpPr>
          <p:nvPr/>
        </p:nvSpPr>
        <p:spPr bwMode="auto">
          <a:xfrm>
            <a:off x="214282" y="4396819"/>
            <a:ext cx="8642350" cy="1846087"/>
          </a:xfrm>
          <a:prstGeom prst="roundRect">
            <a:avLst>
              <a:gd name="adj" fmla="val 15426"/>
            </a:avLst>
          </a:prstGeom>
          <a:noFill/>
          <a:ln w="38100" algn="ctr">
            <a:solidFill>
              <a:schemeClr val="bg2"/>
            </a:solidFill>
            <a:prstDash val="sysDot"/>
            <a:miter lim="800000"/>
            <a:headEnd/>
            <a:tailEnd/>
          </a:ln>
          <a:effectLst>
            <a:prstShdw prst="shdw17" dist="17961" dir="2700000">
              <a:schemeClr val="bg2">
                <a:gamma/>
                <a:shade val="60000"/>
                <a:invGamma/>
              </a:schemeClr>
            </a:prstShdw>
          </a:effectLst>
        </p:spPr>
        <p:txBody>
          <a:bodyPr wrap="none" lIns="0" tIns="0" rIns="0" bIns="0" anchor="b"/>
          <a:lstStyle/>
          <a:p>
            <a:pPr eaLnBrk="1" hangingPunct="1"/>
            <a:endParaRPr kumimoji="1" lang="en-US" altLang="ja-JP" sz="1800" b="1" dirty="0">
              <a:effectLst>
                <a:outerShdw blurRad="38100" dist="38100" dir="2700000" algn="tl">
                  <a:srgbClr val="C0C0C0"/>
                </a:outerShdw>
              </a:effectLst>
              <a:ea typeface="ＭＳ Ｐゴシック" pitchFamily="50" charset="-128"/>
            </a:endParaRPr>
          </a:p>
          <a:p>
            <a:pPr eaLnBrk="1" hangingPunct="1"/>
            <a:endParaRPr kumimoji="1" lang="en-US" altLang="ja-JP" sz="1600" b="1" dirty="0">
              <a:solidFill>
                <a:schemeClr val="bg2"/>
              </a:solidFill>
              <a:effectLst>
                <a:outerShdw blurRad="38100" dist="38100" dir="2700000" algn="tl">
                  <a:srgbClr val="C0C0C0"/>
                </a:outerShdw>
              </a:effectLst>
              <a:ea typeface="ＭＳ Ｐゴシック" pitchFamily="50" charset="-128"/>
            </a:endParaRPr>
          </a:p>
        </p:txBody>
      </p:sp>
      <p:cxnSp>
        <p:nvCxnSpPr>
          <p:cNvPr id="63" name="AutoShape 20"/>
          <p:cNvCxnSpPr>
            <a:cxnSpLocks noChangeShapeType="1"/>
          </p:cNvCxnSpPr>
          <p:nvPr/>
        </p:nvCxnSpPr>
        <p:spPr bwMode="auto">
          <a:xfrm rot="16200000" flipV="1">
            <a:off x="3318513" y="4226707"/>
            <a:ext cx="2411452" cy="12109"/>
          </a:xfrm>
          <a:prstGeom prst="bentConnector3">
            <a:avLst>
              <a:gd name="adj1" fmla="val 50000"/>
            </a:avLst>
          </a:prstGeom>
          <a:noFill/>
          <a:ln w="28575">
            <a:solidFill>
              <a:srgbClr val="FF9900"/>
            </a:solidFill>
            <a:miter lim="800000"/>
            <a:headEnd/>
            <a:tailEnd/>
          </a:ln>
          <a:effectLst>
            <a:prstShdw prst="shdw17" dist="17961" dir="2700000">
              <a:srgbClr val="FF9900">
                <a:gamma/>
                <a:shade val="60000"/>
                <a:invGamma/>
              </a:srgbClr>
            </a:prstShdw>
          </a:effectLst>
        </p:spPr>
      </p:cxnSp>
      <p:sp>
        <p:nvSpPr>
          <p:cNvPr id="65" name="AutoShape 22"/>
          <p:cNvSpPr>
            <a:spLocks noChangeArrowheads="1"/>
          </p:cNvSpPr>
          <p:nvPr/>
        </p:nvSpPr>
        <p:spPr bwMode="auto">
          <a:xfrm>
            <a:off x="3202100" y="3733186"/>
            <a:ext cx="2682875" cy="346234"/>
          </a:xfrm>
          <a:prstGeom prst="roundRect">
            <a:avLst>
              <a:gd name="adj" fmla="val 50000"/>
            </a:avLst>
          </a:prstGeom>
          <a:solidFill>
            <a:srgbClr val="FF7C80"/>
          </a:solidFill>
          <a:ln w="9525">
            <a:noFill/>
            <a:miter lim="800000"/>
            <a:headEnd/>
            <a:tailEnd/>
          </a:ln>
          <a:effectLst>
            <a:prstShdw prst="shdw17" dist="17961" dir="2700000">
              <a:srgbClr val="FF7C80">
                <a:gamma/>
                <a:shade val="60000"/>
                <a:invGamma/>
              </a:srgbClr>
            </a:prstShdw>
          </a:effectLst>
        </p:spPr>
        <p:txBody>
          <a:bodyPr wrap="square" lIns="0" tIns="0" rIns="0" bIns="0" anchor="ctr">
            <a:spAutoFit/>
          </a:bodyPr>
          <a:lstStyle/>
          <a:p>
            <a:pPr algn="ctr" eaLnBrk="1" hangingPunct="1"/>
            <a:r>
              <a:rPr kumimoji="1" lang="ja-JP" altLang="en-US" sz="1600" b="1" dirty="0" smtClean="0">
                <a:effectLst/>
                <a:ea typeface="ＭＳ Ｐゴシック" pitchFamily="50" charset="-128"/>
              </a:rPr>
              <a:t>情報の収集・分析</a:t>
            </a:r>
            <a:endParaRPr kumimoji="1" lang="en-US" altLang="ja-JP" sz="1600" b="1" dirty="0">
              <a:effectLst/>
              <a:ea typeface="ＭＳ Ｐゴシック" pitchFamily="50" charset="-128"/>
            </a:endParaRPr>
          </a:p>
        </p:txBody>
      </p:sp>
      <p:sp>
        <p:nvSpPr>
          <p:cNvPr id="66" name="AutoShape 25"/>
          <p:cNvSpPr>
            <a:spLocks noChangeArrowheads="1"/>
          </p:cNvSpPr>
          <p:nvPr/>
        </p:nvSpPr>
        <p:spPr bwMode="auto">
          <a:xfrm>
            <a:off x="3186225" y="3229948"/>
            <a:ext cx="2747963" cy="346234"/>
          </a:xfrm>
          <a:prstGeom prst="roundRect">
            <a:avLst>
              <a:gd name="adj" fmla="val 50000"/>
            </a:avLst>
          </a:prstGeom>
          <a:solidFill>
            <a:srgbClr val="FF7C80"/>
          </a:solidFill>
          <a:ln w="9525">
            <a:noFill/>
            <a:miter lim="800000"/>
            <a:headEnd/>
            <a:tailEnd/>
          </a:ln>
          <a:effectLst>
            <a:prstShdw prst="shdw17" dist="17961" dir="2700000">
              <a:srgbClr val="FF7C80">
                <a:gamma/>
                <a:shade val="60000"/>
                <a:invGamma/>
              </a:srgbClr>
            </a:prstShdw>
          </a:effectLst>
        </p:spPr>
        <p:txBody>
          <a:bodyPr wrap="square" lIns="0" tIns="0" rIns="0" bIns="0" anchor="ctr">
            <a:spAutoFit/>
          </a:bodyPr>
          <a:lstStyle/>
          <a:p>
            <a:pPr algn="ctr" eaLnBrk="1" hangingPunct="1"/>
            <a:r>
              <a:rPr kumimoji="1" lang="ja-JP" altLang="en-US" sz="1600" b="1" dirty="0" smtClean="0">
                <a:effectLst/>
                <a:ea typeface="ＭＳ Ｐゴシック" pitchFamily="50" charset="-128"/>
              </a:rPr>
              <a:t>市場の変化への対応</a:t>
            </a:r>
            <a:endParaRPr kumimoji="1" lang="en-US" altLang="ja-JP" sz="1600" b="1" dirty="0">
              <a:effectLst/>
              <a:ea typeface="ＭＳ Ｐゴシック" pitchFamily="50" charset="-128"/>
            </a:endParaRPr>
          </a:p>
        </p:txBody>
      </p:sp>
      <p:sp>
        <p:nvSpPr>
          <p:cNvPr id="67" name="AutoShape 18"/>
          <p:cNvSpPr>
            <a:spLocks noChangeArrowheads="1"/>
          </p:cNvSpPr>
          <p:nvPr/>
        </p:nvSpPr>
        <p:spPr bwMode="auto">
          <a:xfrm>
            <a:off x="3192568" y="4791332"/>
            <a:ext cx="2684463" cy="346234"/>
          </a:xfrm>
          <a:prstGeom prst="roundRect">
            <a:avLst>
              <a:gd name="adj" fmla="val 50000"/>
            </a:avLst>
          </a:prstGeom>
          <a:solidFill>
            <a:schemeClr val="bg2"/>
          </a:solidFill>
          <a:ln w="9525" algn="ctr">
            <a:noFill/>
            <a:miter lim="800000"/>
            <a:headEnd/>
            <a:tailEnd/>
          </a:ln>
          <a:effectLst>
            <a:prstShdw prst="shdw17" dist="17961" dir="2700000">
              <a:schemeClr val="bg2">
                <a:gamma/>
                <a:shade val="60000"/>
                <a:invGamma/>
              </a:schemeClr>
            </a:prstShdw>
          </a:effectLst>
        </p:spPr>
        <p:txBody>
          <a:bodyPr wrap="square" lIns="0" tIns="0" rIns="0" bIns="0" anchor="ctr">
            <a:spAutoFit/>
          </a:bodyPr>
          <a:lstStyle/>
          <a:p>
            <a:pPr algn="ctr" eaLnBrk="1" hangingPunct="1"/>
            <a:r>
              <a:rPr lang="ja-JP" altLang="en-US" sz="1600" b="1" dirty="0" smtClean="0">
                <a:ea typeface="ＭＳ Ｐゴシック" pitchFamily="50" charset="-128"/>
              </a:rPr>
              <a:t>情報の提供と分析</a:t>
            </a:r>
            <a:endParaRPr kumimoji="1" lang="en-US" altLang="ja-JP" sz="1600" b="1" dirty="0">
              <a:effectLst/>
              <a:ea typeface="ＭＳ Ｐゴシック" pitchFamily="50" charset="-128"/>
            </a:endParaRPr>
          </a:p>
        </p:txBody>
      </p:sp>
      <p:sp>
        <p:nvSpPr>
          <p:cNvPr id="68" name="AutoShape 5"/>
          <p:cNvSpPr>
            <a:spLocks noChangeArrowheads="1"/>
          </p:cNvSpPr>
          <p:nvPr/>
        </p:nvSpPr>
        <p:spPr bwMode="auto">
          <a:xfrm>
            <a:off x="3204311" y="5475934"/>
            <a:ext cx="2682876" cy="346234"/>
          </a:xfrm>
          <a:prstGeom prst="roundRect">
            <a:avLst>
              <a:gd name="adj" fmla="val 50000"/>
            </a:avLst>
          </a:prstGeom>
          <a:solidFill>
            <a:schemeClr val="bg2"/>
          </a:solidFill>
          <a:ln w="9525">
            <a:noFill/>
            <a:miter lim="800000"/>
            <a:headEnd/>
            <a:tailEnd/>
          </a:ln>
          <a:effectLst>
            <a:prstShdw prst="shdw17" dist="17961" dir="2700000">
              <a:schemeClr val="bg2">
                <a:gamma/>
                <a:shade val="60000"/>
                <a:invGamma/>
              </a:schemeClr>
            </a:prstShdw>
          </a:effectLst>
        </p:spPr>
        <p:txBody>
          <a:bodyPr wrap="square" lIns="0" tIns="0" rIns="0" bIns="0" anchor="ctr">
            <a:spAutoFit/>
          </a:bodyPr>
          <a:lstStyle/>
          <a:p>
            <a:pPr algn="ctr" eaLnBrk="1" hangingPunct="1"/>
            <a:r>
              <a:rPr kumimoji="1" lang="ja-JP" altLang="en-US" sz="1600" b="1" dirty="0" smtClean="0">
                <a:effectLst/>
                <a:ea typeface="ＭＳ Ｐゴシック" pitchFamily="50" charset="-128"/>
              </a:rPr>
              <a:t>必要に応じてアドバイス</a:t>
            </a:r>
            <a:endParaRPr kumimoji="1" lang="en-US" altLang="ja-JP" sz="1600" b="1" dirty="0">
              <a:effectLst/>
              <a:ea typeface="ＭＳ Ｐゴシック" pitchFamily="50" charset="-128"/>
            </a:endParaRPr>
          </a:p>
        </p:txBody>
      </p:sp>
      <p:pic>
        <p:nvPicPr>
          <p:cNvPr id="3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82" y="101219"/>
            <a:ext cx="1530918" cy="1241807"/>
          </a:xfrm>
          <a:prstGeom prst="rect">
            <a:avLst/>
          </a:prstGeom>
        </p:spPr>
      </p:pic>
    </p:spTree>
    <p:extLst>
      <p:ext uri="{BB962C8B-B14F-4D97-AF65-F5344CB8AC3E}">
        <p14:creationId xmlns:p14="http://schemas.microsoft.com/office/powerpoint/2010/main" val="4134630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4820"/>
                                        </p:tgtEl>
                                        <p:attrNameLst>
                                          <p:attrName>style.visibility</p:attrName>
                                        </p:attrNameLst>
                                      </p:cBhvr>
                                      <p:to>
                                        <p:strVal val="visible"/>
                                      </p:to>
                                    </p:set>
                                    <p:animEffect transition="in" filter="dissolve">
                                      <p:cBhvr>
                                        <p:cTn id="10" dur="1000"/>
                                        <p:tgtEl>
                                          <p:spTgt spid="6748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childTnLst>
                                    <p:set>
                                      <p:cBhvr rctx="PPT">
                                        <p:cTn id="14" dur="indefinite"/>
                                        <p:tgtEl>
                                          <p:spTgt spid="674820"/>
                                        </p:tgtEl>
                                        <p:attrNameLst>
                                          <p:attrName>style.opacity</p:attrName>
                                        </p:attrNameLst>
                                      </p:cBhvr>
                                      <p:to>
                                        <p:strVal val="0.25"/>
                                      </p:to>
                                    </p:set>
                                    <p:animEffect filter="image" prLst="opacity: 0.25">
                                      <p:cBhvr rctx="IE">
                                        <p:cTn id="15" dur="indefinite"/>
                                        <p:tgtEl>
                                          <p:spTgt spid="674820"/>
                                        </p:tgtEl>
                                      </p:cBhvr>
                                    </p:animEffect>
                                  </p:childTnLst>
                                </p:cTn>
                              </p:par>
                            </p:childTnLst>
                          </p:cTn>
                        </p:par>
                        <p:par>
                          <p:cTn id="16" fill="hold">
                            <p:stCondLst>
                              <p:cond delay="0"/>
                            </p:stCondLst>
                            <p:childTnLst>
                              <p:par>
                                <p:cTn id="17" presetID="1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3"/>
                                        </p:tgtEl>
                                        <p:attrNameLst>
                                          <p:attrName>style.opacity</p:attrName>
                                        </p:attrNameLst>
                                      </p:cBhvr>
                                      <p:to>
                                        <p:strVal val="0.75"/>
                                      </p:to>
                                    </p:set>
                                    <p:animEffect filter="image" prLst="opacity: 0.75">
                                      <p:cBhvr rctx="IE">
                                        <p:cTn id="24" dur="indefinite"/>
                                        <p:tgtEl>
                                          <p:spTgt spid="3"/>
                                        </p:tgtEl>
                                      </p:cBhvr>
                                    </p:animEffect>
                                  </p:childTnLst>
                                </p:cTn>
                              </p:par>
                            </p:childTnLst>
                          </p:cTn>
                        </p:par>
                        <p:par>
                          <p:cTn id="25" fill="hold">
                            <p:stCondLst>
                              <p:cond delay="0"/>
                            </p:stCondLst>
                            <p:childTnLst>
                              <p:par>
                                <p:cTn id="26" presetID="1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Bottom)">
                                      <p:cBhvr>
                                        <p:cTn id="28" dur="1000"/>
                                        <p:tgtEl>
                                          <p:spTgt spid="2"/>
                                        </p:tgtEl>
                                      </p:cBhvr>
                                    </p:animEffect>
                                  </p:childTnLst>
                                </p:cTn>
                              </p:par>
                            </p:childTnLst>
                          </p:cTn>
                        </p:par>
                        <p:par>
                          <p:cTn id="29" fill="hold">
                            <p:stCondLst>
                              <p:cond delay="1000"/>
                            </p:stCondLst>
                            <p:childTnLst>
                              <p:par>
                                <p:cTn id="30" presetID="12" presetClass="entr" presetSubtype="4" fill="hold" grpId="0" nodeType="afterEffect">
                                  <p:stCondLst>
                                    <p:cond delay="0"/>
                                  </p:stCondLst>
                                  <p:childTnLst>
                                    <p:set>
                                      <p:cBhvr>
                                        <p:cTn id="31" dur="1" fill="hold">
                                          <p:stCondLst>
                                            <p:cond delay="0"/>
                                          </p:stCondLst>
                                        </p:cTn>
                                        <p:tgtEl>
                                          <p:spTgt spid="674832"/>
                                        </p:tgtEl>
                                        <p:attrNameLst>
                                          <p:attrName>style.visibility</p:attrName>
                                        </p:attrNameLst>
                                      </p:cBhvr>
                                      <p:to>
                                        <p:strVal val="visible"/>
                                      </p:to>
                                    </p:set>
                                    <p:animEffect transition="in" filter="slide(fromBottom)">
                                      <p:cBhvr>
                                        <p:cTn id="32" dur="1000"/>
                                        <p:tgtEl>
                                          <p:spTgt spid="67483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2"/>
                                        </p:tgtEl>
                                        <p:attrNameLst>
                                          <p:attrName>style.opacity</p:attrName>
                                        </p:attrNameLst>
                                      </p:cBhvr>
                                      <p:to>
                                        <p:strVal val="0.75"/>
                                      </p:to>
                                    </p:set>
                                    <p:animEffect filter="image" prLst="opacity: 0.75">
                                      <p:cBhvr rctx="IE">
                                        <p:cTn id="37" dur="indefinite"/>
                                        <p:tgtEl>
                                          <p:spTgt spid="2"/>
                                        </p:tgtEl>
                                      </p:cBhvr>
                                    </p:animEffect>
                                  </p:childTnLst>
                                </p:cTn>
                              </p:par>
                            </p:childTnLst>
                          </p:cTn>
                        </p:par>
                        <p:par>
                          <p:cTn id="38" fill="hold">
                            <p:stCondLst>
                              <p:cond delay="0"/>
                            </p:stCondLst>
                            <p:childTnLst>
                              <p:par>
                                <p:cTn id="39" presetID="9" presetClass="entr" presetSubtype="0" fill="hold" grpId="0" nodeType="afterEffect">
                                  <p:stCondLst>
                                    <p:cond delay="0"/>
                                  </p:stCondLst>
                                  <p:childTnLst>
                                    <p:set>
                                      <p:cBhvr>
                                        <p:cTn id="40" dur="1" fill="hold">
                                          <p:stCondLst>
                                            <p:cond delay="0"/>
                                          </p:stCondLst>
                                        </p:cTn>
                                        <p:tgtEl>
                                          <p:spTgt spid="674818"/>
                                        </p:tgtEl>
                                        <p:attrNameLst>
                                          <p:attrName>style.visibility</p:attrName>
                                        </p:attrNameLst>
                                      </p:cBhvr>
                                      <p:to>
                                        <p:strVal val="visible"/>
                                      </p:to>
                                    </p:set>
                                    <p:animEffect transition="in" filter="dissolve">
                                      <p:cBhvr>
                                        <p:cTn id="41" dur="1000"/>
                                        <p:tgtEl>
                                          <p:spTgt spid="67481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mph" presetSubtype="0" grpId="1" nodeType="clickEffect">
                                  <p:stCondLst>
                                    <p:cond delay="0"/>
                                  </p:stCondLst>
                                  <p:childTnLst>
                                    <p:set>
                                      <p:cBhvr rctx="PPT">
                                        <p:cTn id="45" dur="indefinite"/>
                                        <p:tgtEl>
                                          <p:spTgt spid="674818"/>
                                        </p:tgtEl>
                                        <p:attrNameLst>
                                          <p:attrName>style.opacity</p:attrName>
                                        </p:attrNameLst>
                                      </p:cBhvr>
                                      <p:to>
                                        <p:strVal val="0.25"/>
                                      </p:to>
                                    </p:set>
                                    <p:animEffect filter="image" prLst="opacity: 0.25">
                                      <p:cBhvr rctx="IE">
                                        <p:cTn id="46" dur="indefinite"/>
                                        <p:tgtEl>
                                          <p:spTgt spid="674818"/>
                                        </p:tgtEl>
                                      </p:cBhvr>
                                    </p:animEffect>
                                  </p:childTnLst>
                                </p:cTn>
                              </p:par>
                            </p:childTnLst>
                          </p:cTn>
                        </p:par>
                        <p:par>
                          <p:cTn id="47" fill="hold">
                            <p:stCondLst>
                              <p:cond delay="0"/>
                            </p:stCondLst>
                            <p:childTnLst>
                              <p:par>
                                <p:cTn id="48" presetID="9" presetClass="entr" presetSubtype="0" fill="hold" grpId="0" nodeType="afterEffect">
                                  <p:stCondLst>
                                    <p:cond delay="0"/>
                                  </p:stCondLst>
                                  <p:childTnLst>
                                    <p:set>
                                      <p:cBhvr>
                                        <p:cTn id="49" dur="1" fill="hold">
                                          <p:stCondLst>
                                            <p:cond delay="0"/>
                                          </p:stCondLst>
                                        </p:cTn>
                                        <p:tgtEl>
                                          <p:spTgt spid="674826"/>
                                        </p:tgtEl>
                                        <p:attrNameLst>
                                          <p:attrName>style.visibility</p:attrName>
                                        </p:attrNameLst>
                                      </p:cBhvr>
                                      <p:to>
                                        <p:strVal val="visible"/>
                                      </p:to>
                                    </p:set>
                                    <p:animEffect transition="in" filter="dissolve">
                                      <p:cBhvr>
                                        <p:cTn id="50" dur="1000"/>
                                        <p:tgtEl>
                                          <p:spTgt spid="674826"/>
                                        </p:tgtEl>
                                      </p:cBhvr>
                                    </p:animEffect>
                                  </p:childTnLst>
                                </p:cTn>
                              </p:par>
                            </p:childTnLst>
                          </p:cTn>
                        </p:par>
                        <p:par>
                          <p:cTn id="51" fill="hold">
                            <p:stCondLst>
                              <p:cond delay="1000"/>
                            </p:stCondLst>
                            <p:childTnLst>
                              <p:par>
                                <p:cTn id="52" presetID="9"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dissolve">
                                      <p:cBhvr>
                                        <p:cTn id="54" dur="1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674835"/>
                                        </p:tgtEl>
                                        <p:attrNameLst>
                                          <p:attrName>style.visibility</p:attrName>
                                        </p:attrNameLst>
                                      </p:cBhvr>
                                      <p:to>
                                        <p:strVal val="visible"/>
                                      </p:to>
                                    </p:set>
                                    <p:animEffect transition="in" filter="dissolve">
                                      <p:cBhvr>
                                        <p:cTn id="59" dur="500"/>
                                        <p:tgtEl>
                                          <p:spTgt spid="674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35" grpId="0" animBg="1"/>
      <p:bldP spid="674832" grpId="0" animBg="1"/>
      <p:bldP spid="674818" grpId="0" animBg="1"/>
      <p:bldP spid="674818" grpId="1" animBg="1"/>
      <p:bldP spid="674826" grpId="0" animBg="1"/>
      <p:bldP spid="674820" grpId="0" animBg="1"/>
      <p:bldP spid="6748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6"/>
          <p:cNvSpPr>
            <a:spLocks noGrp="1"/>
          </p:cNvSpPr>
          <p:nvPr>
            <p:ph type="sldNum" sz="quarter" idx="12"/>
          </p:nvPr>
        </p:nvSpPr>
        <p:spPr/>
        <p:txBody>
          <a:bodyPr/>
          <a:lstStyle/>
          <a:p>
            <a:pPr>
              <a:defRPr/>
            </a:pPr>
            <a:fld id="{4C82768D-A046-8A4E-BE5A-47C2328D30A3}" type="slidenum">
              <a:rPr lang="ja-JP" altLang="en-US"/>
              <a:pPr>
                <a:defRPr/>
              </a:pPr>
              <a:t>22</a:t>
            </a:fld>
            <a:endParaRPr lang="en-US" altLang="ja-JP"/>
          </a:p>
        </p:txBody>
      </p:sp>
      <p:sp>
        <p:nvSpPr>
          <p:cNvPr id="288770" name="Rectangle 2"/>
          <p:cNvSpPr>
            <a:spLocks noGrp="1" noChangeArrowheads="1"/>
          </p:cNvSpPr>
          <p:nvPr>
            <p:ph type="title"/>
          </p:nvPr>
        </p:nvSpPr>
        <p:spPr>
          <a:xfrm>
            <a:off x="1725170" y="188914"/>
            <a:ext cx="5930272" cy="498475"/>
          </a:xfrm>
        </p:spPr>
        <p:txBody>
          <a:bodyPr>
            <a:noAutofit/>
          </a:bodyPr>
          <a:lstStyle/>
          <a:p>
            <a:pPr>
              <a:defRPr/>
            </a:pPr>
            <a:r>
              <a:rPr lang="en-US" altLang="ja-JP" sz="2800" b="1" dirty="0" smtClean="0"/>
              <a:t>18.</a:t>
            </a:r>
            <a:r>
              <a:rPr lang="ja-JP" altLang="en-US" sz="2800" b="1" dirty="0" smtClean="0"/>
              <a:t>南アメリカオーバービュー</a:t>
            </a:r>
            <a:endParaRPr lang="en-US" altLang="ja-JP" sz="2800" b="1" dirty="0" smtClean="0">
              <a:solidFill>
                <a:schemeClr val="tx1"/>
              </a:solidFill>
            </a:endParaRPr>
          </a:p>
        </p:txBody>
      </p:sp>
      <p:pic>
        <p:nvPicPr>
          <p:cNvPr id="288771" name="Picture 3" descr="MP00506_"/>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8171" y="687389"/>
            <a:ext cx="3628292" cy="555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772" name="Text Box 4"/>
          <p:cNvSpPr txBox="1">
            <a:spLocks noChangeArrowheads="1"/>
          </p:cNvSpPr>
          <p:nvPr/>
        </p:nvSpPr>
        <p:spPr bwMode="auto">
          <a:xfrm>
            <a:off x="4366846" y="935164"/>
            <a:ext cx="4319954" cy="8815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93600" rIns="92075" bIns="93600">
            <a:spAutoFit/>
          </a:bodyPr>
          <a:lstStyle/>
          <a:p>
            <a:pPr>
              <a:spcBef>
                <a:spcPct val="50000"/>
              </a:spcBef>
              <a:defRPr/>
            </a:pPr>
            <a:r>
              <a:rPr lang="ja-JP" altLang="en-US" b="1" dirty="0" smtClean="0"/>
              <a:t>南アメリカ　</a:t>
            </a:r>
            <a:r>
              <a:rPr lang="en-US" altLang="ja-JP" b="1" dirty="0" smtClean="0"/>
              <a:t>: </a:t>
            </a:r>
            <a:r>
              <a:rPr lang="ja-JP" altLang="en-US" b="1" dirty="0" smtClean="0"/>
              <a:t>１３カ国</a:t>
            </a:r>
            <a:endParaRPr lang="en-US" altLang="ja-JP" b="1" dirty="0" smtClean="0"/>
          </a:p>
          <a:p>
            <a:pPr>
              <a:spcBef>
                <a:spcPct val="50000"/>
              </a:spcBef>
              <a:defRPr/>
            </a:pPr>
            <a:r>
              <a:rPr lang="ja-JP" altLang="ja-JP" b="1" dirty="0"/>
              <a:t>　</a:t>
            </a:r>
            <a:r>
              <a:rPr lang="ja-JP" altLang="en-US" b="1" dirty="0" smtClean="0"/>
              <a:t>　　　　　　　約４億人（総人口）</a:t>
            </a:r>
            <a:endParaRPr lang="en-US" altLang="ja-JP" b="1" dirty="0"/>
          </a:p>
        </p:txBody>
      </p:sp>
      <p:sp>
        <p:nvSpPr>
          <p:cNvPr id="288773" name="Text Box 5"/>
          <p:cNvSpPr txBox="1">
            <a:spLocks noChangeArrowheads="1"/>
          </p:cNvSpPr>
          <p:nvPr/>
        </p:nvSpPr>
        <p:spPr bwMode="auto">
          <a:xfrm>
            <a:off x="4474486" y="1811683"/>
            <a:ext cx="4319954" cy="503650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93600" rIns="92075" bIns="93600">
            <a:spAutoFit/>
          </a:bodyPr>
          <a:lstStyle/>
          <a:p>
            <a:pPr>
              <a:spcBef>
                <a:spcPct val="50000"/>
              </a:spcBef>
              <a:defRPr/>
            </a:pPr>
            <a:r>
              <a:rPr lang="ja-JP" altLang="en-US" b="1" dirty="0" smtClean="0"/>
              <a:t>ブラジル</a:t>
            </a:r>
            <a:endParaRPr lang="en-US" altLang="ja-JP" b="1" dirty="0"/>
          </a:p>
          <a:p>
            <a:pPr marL="285750" indent="-285750">
              <a:spcBef>
                <a:spcPct val="50000"/>
              </a:spcBef>
              <a:buFont typeface="Wingdings" charset="2"/>
              <a:buChar char="Ø"/>
              <a:defRPr/>
            </a:pPr>
            <a:r>
              <a:rPr lang="ja-JP" altLang="en-US" b="1" dirty="0" smtClean="0"/>
              <a:t>人口</a:t>
            </a:r>
            <a:r>
              <a:rPr lang="en-US" altLang="ja-JP" b="1" dirty="0" smtClean="0"/>
              <a:t>: </a:t>
            </a:r>
            <a:r>
              <a:rPr lang="ja-JP" altLang="en-US" b="1" dirty="0" smtClean="0"/>
              <a:t>約２億人</a:t>
            </a:r>
            <a:endParaRPr lang="en-US" altLang="ja-JP" b="1" dirty="0"/>
          </a:p>
          <a:p>
            <a:pPr marL="285750" indent="-285750">
              <a:spcBef>
                <a:spcPct val="50000"/>
              </a:spcBef>
              <a:buFont typeface="Wingdings" charset="2"/>
              <a:buChar char="Ø"/>
              <a:defRPr/>
            </a:pPr>
            <a:r>
              <a:rPr lang="en-US" altLang="ja-JP" b="1" dirty="0"/>
              <a:t>GDP: </a:t>
            </a:r>
            <a:r>
              <a:rPr lang="ja-JP" altLang="en-US" b="1" dirty="0" smtClean="0"/>
              <a:t>２兆</a:t>
            </a:r>
            <a:r>
              <a:rPr lang="en-US" altLang="ja-JP" b="1" dirty="0" smtClean="0"/>
              <a:t>1690</a:t>
            </a:r>
            <a:r>
              <a:rPr lang="ja-JP" altLang="en-US" b="1" dirty="0" smtClean="0"/>
              <a:t>億ドル</a:t>
            </a:r>
          </a:p>
          <a:p>
            <a:pPr marL="285750" indent="-285750">
              <a:spcBef>
                <a:spcPct val="50000"/>
              </a:spcBef>
              <a:buFont typeface="Wingdings" charset="2"/>
              <a:buChar char="Ø"/>
              <a:defRPr/>
            </a:pPr>
            <a:r>
              <a:rPr lang="ja-JP" altLang="en-US" b="1" dirty="0" smtClean="0"/>
              <a:t>資源大国</a:t>
            </a:r>
          </a:p>
          <a:p>
            <a:pPr marL="285750" indent="-285750">
              <a:spcBef>
                <a:spcPct val="50000"/>
              </a:spcBef>
              <a:buFont typeface="Wingdings" charset="2"/>
              <a:buChar char="Ø"/>
              <a:defRPr/>
            </a:pPr>
            <a:r>
              <a:rPr lang="ja-JP" altLang="en-US" b="1" dirty="0" smtClean="0"/>
              <a:t>政治的な混乱は有るもののテロ・戦争・</a:t>
            </a:r>
          </a:p>
          <a:p>
            <a:pPr>
              <a:spcBef>
                <a:spcPct val="50000"/>
              </a:spcBef>
              <a:defRPr/>
            </a:pPr>
            <a:r>
              <a:rPr lang="ja-JP" altLang="en-US" b="1" dirty="0"/>
              <a:t>　</a:t>
            </a:r>
            <a:r>
              <a:rPr lang="ja-JP" altLang="en-US" b="1" dirty="0" smtClean="0"/>
              <a:t>　地震などの天災のリスクは無い。</a:t>
            </a:r>
          </a:p>
          <a:p>
            <a:pPr marL="285750" indent="-285750">
              <a:spcBef>
                <a:spcPct val="50000"/>
              </a:spcBef>
              <a:buFont typeface="Wingdings" charset="2"/>
              <a:buChar char="Ø"/>
              <a:defRPr/>
            </a:pPr>
            <a:r>
              <a:rPr lang="ja-JP" altLang="en-US" b="1" dirty="0" smtClean="0"/>
              <a:t>インフラ関連など投資案件が多い。</a:t>
            </a:r>
          </a:p>
          <a:p>
            <a:pPr marL="285750" indent="-285750">
              <a:spcBef>
                <a:spcPct val="50000"/>
              </a:spcBef>
              <a:buFont typeface="Wingdings" charset="2"/>
              <a:buChar char="Ø"/>
              <a:defRPr/>
            </a:pPr>
            <a:r>
              <a:rPr lang="ja-JP" altLang="en-US" b="1" dirty="0" smtClean="0"/>
              <a:t>成長する市場、新しいものへの関心大。</a:t>
            </a:r>
          </a:p>
          <a:p>
            <a:pPr marL="285750" indent="-285750">
              <a:spcBef>
                <a:spcPct val="50000"/>
              </a:spcBef>
              <a:buFont typeface="Wingdings" charset="2"/>
              <a:buChar char="Ø"/>
              <a:defRPr/>
            </a:pPr>
            <a:r>
              <a:rPr lang="ja-JP" altLang="en-US" b="1" dirty="0" smtClean="0"/>
              <a:t>日本企業にとって技術力を活かす</a:t>
            </a:r>
          </a:p>
          <a:p>
            <a:pPr>
              <a:spcBef>
                <a:spcPct val="50000"/>
              </a:spcBef>
              <a:defRPr/>
            </a:pPr>
            <a:r>
              <a:rPr lang="ja-JP" altLang="en-US" b="1" dirty="0"/>
              <a:t>　</a:t>
            </a:r>
            <a:r>
              <a:rPr lang="ja-JP" altLang="en-US" b="1" dirty="0" smtClean="0"/>
              <a:t>　ビジネスチャンスが大。</a:t>
            </a:r>
          </a:p>
          <a:p>
            <a:pPr>
              <a:spcBef>
                <a:spcPct val="50000"/>
              </a:spcBef>
              <a:defRPr/>
            </a:pPr>
            <a:endParaRPr lang="ja-JP" altLang="en-US" b="1" dirty="0" smtClean="0"/>
          </a:p>
          <a:p>
            <a:pPr>
              <a:spcBef>
                <a:spcPct val="50000"/>
              </a:spcBef>
              <a:defRPr/>
            </a:pPr>
            <a:endParaRPr lang="en-US" altLang="ja-JP" b="1" dirty="0"/>
          </a:p>
        </p:txBody>
      </p:sp>
      <p:sp>
        <p:nvSpPr>
          <p:cNvPr id="2" name="テキスト ボックス 1"/>
          <p:cNvSpPr txBox="1"/>
          <p:nvPr/>
        </p:nvSpPr>
        <p:spPr>
          <a:xfrm>
            <a:off x="4586296" y="6012915"/>
            <a:ext cx="3671247" cy="523220"/>
          </a:xfrm>
          <a:prstGeom prst="rect">
            <a:avLst/>
          </a:prstGeom>
          <a:noFill/>
        </p:spPr>
        <p:txBody>
          <a:bodyPr wrap="none" rtlCol="0">
            <a:spAutoFit/>
          </a:bodyPr>
          <a:lstStyle/>
          <a:p>
            <a:r>
              <a:rPr kumimoji="1" lang="ja-JP" altLang="en-US" sz="2800" dirty="0" smtClean="0">
                <a:solidFill>
                  <a:srgbClr val="FF0000"/>
                </a:solidFill>
              </a:rPr>
              <a:t>リスクをチャンスに</a:t>
            </a:r>
            <a:r>
              <a:rPr lang="ja-JP" altLang="ja-JP" sz="2800" dirty="0">
                <a:solidFill>
                  <a:srgbClr val="FF0000"/>
                </a:solidFill>
              </a:rPr>
              <a:t>　</a:t>
            </a:r>
            <a:r>
              <a:rPr lang="ja-JP" altLang="en-US" sz="2800" dirty="0">
                <a:solidFill>
                  <a:srgbClr val="FF0000"/>
                </a:solidFill>
              </a:rPr>
              <a:t>　</a:t>
            </a:r>
            <a:r>
              <a:rPr lang="en-US" altLang="ja-JP" sz="2800" dirty="0" smtClean="0">
                <a:solidFill>
                  <a:srgbClr val="FF0000"/>
                </a:solidFill>
              </a:rPr>
              <a:t>!!</a:t>
            </a:r>
            <a:r>
              <a:rPr kumimoji="1" lang="ja-JP" altLang="en-US" sz="2800" dirty="0" smtClean="0">
                <a:solidFill>
                  <a:srgbClr val="FF0000"/>
                </a:solidFill>
              </a:rPr>
              <a:t>　</a:t>
            </a:r>
            <a:endParaRPr kumimoji="1" lang="ja-JP" altLang="en-US" sz="2800" dirty="0">
              <a:solidFill>
                <a:srgbClr val="FF0000"/>
              </a:solidFill>
            </a:endParaRPr>
          </a:p>
        </p:txBody>
      </p:sp>
    </p:spTree>
    <p:extLst>
      <p:ext uri="{BB962C8B-B14F-4D97-AF65-F5344CB8AC3E}">
        <p14:creationId xmlns:p14="http://schemas.microsoft.com/office/powerpoint/2010/main" val="1388950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8771"/>
                                        </p:tgtEl>
                                        <p:attrNameLst>
                                          <p:attrName>style.visibility</p:attrName>
                                        </p:attrNameLst>
                                      </p:cBhvr>
                                      <p:to>
                                        <p:strVal val="visible"/>
                                      </p:to>
                                    </p:set>
                                    <p:animEffect transition="in" filter="fade">
                                      <p:cBhvr>
                                        <p:cTn id="7" dur="10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242888"/>
            <a:ext cx="8229600" cy="1511301"/>
          </a:xfrm>
        </p:spPr>
        <p:txBody>
          <a:bodyPr/>
          <a:lstStyle/>
          <a:p>
            <a:pPr eaLnBrk="1" hangingPunct="1"/>
            <a:r>
              <a:rPr lang="en-US" altLang="ja-JP" sz="3200" b="1">
                <a:latin typeface="Arial" charset="0"/>
                <a:ea typeface="ＭＳ Ｐゴシック" charset="0"/>
              </a:rPr>
              <a:t>SUN’s Starategy (</a:t>
            </a:r>
            <a:r>
              <a:rPr lang="ja-JP" altLang="en-US" sz="3200" b="1">
                <a:latin typeface="Arial" charset="0"/>
                <a:ea typeface="ＭＳ Ｐゴシック" charset="0"/>
              </a:rPr>
              <a:t>孫子の兵法）</a:t>
            </a:r>
          </a:p>
        </p:txBody>
      </p:sp>
      <p:sp>
        <p:nvSpPr>
          <p:cNvPr id="13315" name="Rectangle 3"/>
          <p:cNvSpPr>
            <a:spLocks noGrp="1" noChangeArrowheads="1"/>
          </p:cNvSpPr>
          <p:nvPr>
            <p:ph idx="1"/>
          </p:nvPr>
        </p:nvSpPr>
        <p:spPr>
          <a:xfrm>
            <a:off x="468313" y="1989138"/>
            <a:ext cx="8229600" cy="4608512"/>
          </a:xfrm>
        </p:spPr>
        <p:txBody>
          <a:bodyPr/>
          <a:lstStyle/>
          <a:p>
            <a:pPr eaLnBrk="1" hangingPunct="1">
              <a:buFontTx/>
              <a:buNone/>
            </a:pPr>
            <a:endParaRPr lang="ja-JP" sz="2800" b="1">
              <a:latin typeface="Arial" charset="0"/>
              <a:ea typeface="ＭＳ Ｐゴシック" charset="0"/>
            </a:endParaRPr>
          </a:p>
        </p:txBody>
      </p:sp>
      <p:sp>
        <p:nvSpPr>
          <p:cNvPr id="13316" name="AutoShape 8"/>
          <p:cNvSpPr>
            <a:spLocks noChangeArrowheads="1"/>
          </p:cNvSpPr>
          <p:nvPr/>
        </p:nvSpPr>
        <p:spPr bwMode="auto">
          <a:xfrm>
            <a:off x="2051050" y="908050"/>
            <a:ext cx="4608513" cy="720725"/>
          </a:xfrm>
          <a:prstGeom prst="horizontalScroll">
            <a:avLst>
              <a:gd name="adj" fmla="val 12500"/>
            </a:avLst>
          </a:prstGeom>
          <a:solidFill>
            <a:srgbClr val="BDEFFF"/>
          </a:solidFill>
          <a:ln w="9525">
            <a:solidFill>
              <a:schemeClr val="tx1"/>
            </a:solidFill>
            <a:round/>
            <a:headEnd/>
            <a:tailEnd/>
          </a:ln>
        </p:spPr>
        <p:txBody>
          <a:bodyPr wrap="none" anchor="ctr"/>
          <a:lstStyle/>
          <a:p>
            <a:pPr algn="ctr"/>
            <a:r>
              <a:rPr lang="ja-JP" altLang="en-US" sz="2800">
                <a:solidFill>
                  <a:srgbClr val="FF0000"/>
                </a:solidFill>
              </a:rPr>
              <a:t>知己知彼、百戦百勝</a:t>
            </a:r>
          </a:p>
        </p:txBody>
      </p:sp>
      <p:sp>
        <p:nvSpPr>
          <p:cNvPr id="21513" name="AutoShape 9"/>
          <p:cNvSpPr>
            <a:spLocks noChangeArrowheads="1"/>
          </p:cNvSpPr>
          <p:nvPr/>
        </p:nvSpPr>
        <p:spPr bwMode="auto">
          <a:xfrm>
            <a:off x="323850" y="1052513"/>
            <a:ext cx="8569325" cy="5805487"/>
          </a:xfrm>
          <a:prstGeom prst="horizontalScroll">
            <a:avLst>
              <a:gd name="adj" fmla="val 12500"/>
            </a:avLst>
          </a:prstGeom>
          <a:solidFill>
            <a:srgbClr val="BDEFFF"/>
          </a:solidFill>
          <a:ln w="9525">
            <a:solidFill>
              <a:schemeClr val="tx1"/>
            </a:solidFill>
            <a:round/>
            <a:headEnd/>
            <a:tailEnd/>
          </a:ln>
          <a:effectLst/>
        </p:spPr>
        <p:txBody>
          <a:bodyPr wrap="none" anchor="ctr"/>
          <a:lstStyle/>
          <a:p>
            <a:pPr algn="ctr"/>
            <a:r>
              <a:rPr lang="ja-JP" altLang="en-US" sz="2400" dirty="0"/>
              <a:t>・</a:t>
            </a:r>
            <a:r>
              <a:rPr lang="en-US" altLang="ja-JP" sz="2400" dirty="0"/>
              <a:t>To know enemy and ourselves, </a:t>
            </a:r>
          </a:p>
          <a:p>
            <a:pPr algn="ctr"/>
            <a:r>
              <a:rPr lang="en-US" altLang="ja-JP" sz="2400" dirty="0"/>
              <a:t>then never lose the fight (war).</a:t>
            </a:r>
          </a:p>
          <a:p>
            <a:pPr algn="ctr"/>
            <a:r>
              <a:rPr lang="en-US" altLang="ja-JP" sz="2400" dirty="0"/>
              <a:t>   “</a:t>
            </a:r>
            <a:r>
              <a:rPr lang="ja-JP" altLang="en-US" sz="2400" dirty="0"/>
              <a:t>敵を知り己を知れば百戦危うからず“</a:t>
            </a:r>
          </a:p>
          <a:p>
            <a:pPr algn="ctr"/>
            <a:endParaRPr lang="ja-JP" altLang="en-US" sz="2400" dirty="0"/>
          </a:p>
          <a:p>
            <a:pPr algn="ctr"/>
            <a:r>
              <a:rPr lang="ja-JP" altLang="en-US" sz="2400" dirty="0"/>
              <a:t>・</a:t>
            </a:r>
            <a:r>
              <a:rPr lang="en-US" altLang="ja-JP" sz="2400" dirty="0"/>
              <a:t>To know enemy but knowing ourselves,</a:t>
            </a:r>
          </a:p>
          <a:p>
            <a:pPr algn="ctr"/>
            <a:r>
              <a:rPr lang="en-US" altLang="ja-JP" sz="2400" dirty="0"/>
              <a:t>  </a:t>
            </a:r>
            <a:r>
              <a:rPr lang="ja-JP" altLang="en-US" sz="2400" dirty="0"/>
              <a:t>　</a:t>
            </a:r>
            <a:r>
              <a:rPr lang="en-US" altLang="ja-JP" sz="2400" dirty="0"/>
              <a:t>then win sometimes and lose sometimes.</a:t>
            </a:r>
          </a:p>
          <a:p>
            <a:pPr algn="ctr"/>
            <a:r>
              <a:rPr lang="en-US" altLang="ja-JP" sz="2400" dirty="0"/>
              <a:t>  “</a:t>
            </a:r>
            <a:r>
              <a:rPr lang="ja-JP" altLang="en-US" sz="2400" dirty="0"/>
              <a:t>敵を</a:t>
            </a:r>
            <a:r>
              <a:rPr lang="ja-JP" altLang="en-US" sz="2400" dirty="0" smtClean="0"/>
              <a:t>知らず己を知れば</a:t>
            </a:r>
            <a:r>
              <a:rPr lang="ja-JP" altLang="en-US" sz="2400" dirty="0"/>
              <a:t>１勝１敗す“</a:t>
            </a:r>
          </a:p>
          <a:p>
            <a:pPr algn="ctr"/>
            <a:endParaRPr lang="ja-JP" altLang="en-US" sz="2400" dirty="0"/>
          </a:p>
          <a:p>
            <a:pPr algn="ctr"/>
            <a:r>
              <a:rPr lang="ja-JP" altLang="en-US" sz="2400" dirty="0"/>
              <a:t>　　・</a:t>
            </a:r>
            <a:r>
              <a:rPr lang="en-US" altLang="ja-JP" sz="2400" dirty="0"/>
              <a:t>Not knowing enemy and ourselves,</a:t>
            </a:r>
          </a:p>
          <a:p>
            <a:pPr algn="ctr"/>
            <a:r>
              <a:rPr lang="en-US" altLang="ja-JP" sz="2400" dirty="0"/>
              <a:t>then every fight is danger.</a:t>
            </a:r>
          </a:p>
          <a:p>
            <a:pPr algn="ctr"/>
            <a:r>
              <a:rPr lang="en-US" altLang="ja-JP" sz="2400" dirty="0"/>
              <a:t>  “</a:t>
            </a:r>
            <a:r>
              <a:rPr lang="ja-JP" altLang="en-US" sz="2400" dirty="0"/>
              <a:t>敵を知らず己を知らざれば戦うごとに必ず危うし”</a:t>
            </a:r>
          </a:p>
          <a:p>
            <a:pPr algn="ctr"/>
            <a:endParaRPr lang="en-US" altLang="ja-JP" sz="2400" dirty="0"/>
          </a:p>
        </p:txBody>
      </p:sp>
      <p:pic>
        <p:nvPicPr>
          <p:cNvPr id="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96" y="200189"/>
            <a:ext cx="1531346" cy="1242154"/>
          </a:xfrm>
          <a:prstGeom prst="rect">
            <a:avLst/>
          </a:prstGeom>
        </p:spPr>
      </p:pic>
    </p:spTree>
    <p:extLst>
      <p:ext uri="{BB962C8B-B14F-4D97-AF65-F5344CB8AC3E}">
        <p14:creationId xmlns:p14="http://schemas.microsoft.com/office/powerpoint/2010/main" val="3664626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tângulo 12"/>
          <p:cNvSpPr/>
          <p:nvPr/>
        </p:nvSpPr>
        <p:spPr>
          <a:xfrm>
            <a:off x="-3106" y="2699097"/>
            <a:ext cx="9144000" cy="3510247"/>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791" y="279834"/>
            <a:ext cx="1471684" cy="1591679"/>
          </a:xfrm>
          <a:prstGeom prst="rect">
            <a:avLst/>
          </a:prstGeom>
        </p:spPr>
      </p:pic>
      <p:sp>
        <p:nvSpPr>
          <p:cNvPr id="8" name="Retângulo 7"/>
          <p:cNvSpPr/>
          <p:nvPr/>
        </p:nvSpPr>
        <p:spPr>
          <a:xfrm>
            <a:off x="318879" y="6261563"/>
            <a:ext cx="8377562" cy="430887"/>
          </a:xfrm>
          <a:prstGeom prst="rect">
            <a:avLst/>
          </a:prstGeom>
        </p:spPr>
        <p:txBody>
          <a:bodyPr wrap="square">
            <a:spAutoFit/>
          </a:bodyPr>
          <a:lstStyle/>
          <a:p>
            <a:pPr algn="just"/>
            <a:r>
              <a:rPr lang="pt-BR" sz="1100" dirty="0" smtClean="0">
                <a:solidFill>
                  <a:schemeClr val="bg1"/>
                </a:solidFill>
                <a:latin typeface="Arial" panose="020B0604020202020204" pitchFamily="34" charset="0"/>
                <a:cs typeface="Arial" panose="020B0604020202020204" pitchFamily="34" charset="0"/>
              </a:rPr>
              <a:t>© 2015 NK. Todos os direitos reservados. Neste documento, “NK” refere-se à NK Consultoria, NK Contabilidade e NK Auditoria. Firma-membro </a:t>
            </a:r>
            <a:r>
              <a:rPr lang="pt-BR" sz="1100" dirty="0">
                <a:solidFill>
                  <a:schemeClr val="bg1"/>
                </a:solidFill>
                <a:latin typeface="Arial" panose="020B0604020202020204" pitchFamily="34" charset="0"/>
                <a:cs typeface="Arial" panose="020B0604020202020204" pitchFamily="34" charset="0"/>
              </a:rPr>
              <a:t>da INPACT </a:t>
            </a:r>
            <a:r>
              <a:rPr lang="pt-BR" sz="1100" dirty="0" err="1">
                <a:solidFill>
                  <a:schemeClr val="bg1"/>
                </a:solidFill>
                <a:latin typeface="Arial" panose="020B0604020202020204" pitchFamily="34" charset="0"/>
                <a:cs typeface="Arial" panose="020B0604020202020204" pitchFamily="34" charset="0"/>
              </a:rPr>
              <a:t>International</a:t>
            </a:r>
            <a:r>
              <a:rPr lang="pt-BR" sz="1100" dirty="0">
                <a:solidFill>
                  <a:schemeClr val="bg1"/>
                </a:solidFill>
                <a:latin typeface="Arial" panose="020B0604020202020204" pitchFamily="34" charset="0"/>
                <a:cs typeface="Arial" panose="020B0604020202020204" pitchFamily="34" charset="0"/>
              </a:rPr>
              <a:t>, com sede global em Londres e está presente em mais de 70 países</a:t>
            </a:r>
            <a:r>
              <a:rPr lang="pt-BR" sz="1100" dirty="0" smtClean="0">
                <a:solidFill>
                  <a:schemeClr val="bg1"/>
                </a:solidFill>
                <a:latin typeface="Arial" panose="020B0604020202020204" pitchFamily="34" charset="0"/>
                <a:cs typeface="Arial" panose="020B0604020202020204" pitchFamily="34" charset="0"/>
              </a:rPr>
              <a:t>.</a:t>
            </a:r>
            <a:endParaRPr lang="pt-BR" sz="1100" dirty="0">
              <a:solidFill>
                <a:schemeClr val="bg1"/>
              </a:solidFill>
              <a:latin typeface="Arial" panose="020B0604020202020204" pitchFamily="34" charset="0"/>
              <a:cs typeface="Arial" panose="020B0604020202020204" pitchFamily="34" charset="0"/>
            </a:endParaRPr>
          </a:p>
        </p:txBody>
      </p:sp>
      <p:sp>
        <p:nvSpPr>
          <p:cNvPr id="9" name="Triângulo isósceles 8"/>
          <p:cNvSpPr/>
          <p:nvPr/>
        </p:nvSpPr>
        <p:spPr>
          <a:xfrm rot="5400000">
            <a:off x="-114301" y="305541"/>
            <a:ext cx="605307" cy="3673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solidFill>
                <a:srgbClr val="C00000"/>
              </a:solidFill>
            </a:endParaRPr>
          </a:p>
        </p:txBody>
      </p:sp>
      <p:sp>
        <p:nvSpPr>
          <p:cNvPr id="12" name="CaixaDeTexto 11"/>
          <p:cNvSpPr txBox="1"/>
          <p:nvPr/>
        </p:nvSpPr>
        <p:spPr>
          <a:xfrm>
            <a:off x="5549463" y="5024220"/>
            <a:ext cx="3312690" cy="1169551"/>
          </a:xfrm>
          <a:prstGeom prst="rect">
            <a:avLst/>
          </a:prstGeom>
          <a:noFill/>
        </p:spPr>
        <p:txBody>
          <a:bodyPr wrap="square" rtlCol="0">
            <a:spAutoFit/>
          </a:bodyPr>
          <a:lstStyle/>
          <a:p>
            <a:pPr algn="ctr"/>
            <a:r>
              <a:rPr lang="pt-BR" sz="1400" b="1" dirty="0" smtClean="0">
                <a:solidFill>
                  <a:schemeClr val="bg1"/>
                </a:solidFill>
              </a:rPr>
              <a:t>Akira Hashimoto</a:t>
            </a:r>
            <a:r>
              <a:rPr lang="pt-BR" sz="1400" b="1" dirty="0">
                <a:solidFill>
                  <a:schemeClr val="bg1"/>
                </a:solidFill>
              </a:rPr>
              <a:t/>
            </a:r>
            <a:br>
              <a:rPr lang="pt-BR" sz="1400" b="1" dirty="0">
                <a:solidFill>
                  <a:schemeClr val="bg1"/>
                </a:solidFill>
              </a:rPr>
            </a:br>
            <a:r>
              <a:rPr kumimoji="1" lang="en-US" altLang="ja-JP" sz="1400" dirty="0">
                <a:solidFill>
                  <a:schemeClr val="bg1"/>
                </a:solidFill>
              </a:rPr>
              <a:t>11 </a:t>
            </a:r>
            <a:r>
              <a:rPr kumimoji="1" lang="en-US" altLang="ja-JP" sz="1400" dirty="0" smtClean="0">
                <a:solidFill>
                  <a:schemeClr val="bg1"/>
                </a:solidFill>
              </a:rPr>
              <a:t>97372</a:t>
            </a:r>
            <a:r>
              <a:rPr kumimoji="1" lang="en-US" altLang="ja-JP" sz="1400" dirty="0">
                <a:solidFill>
                  <a:schemeClr val="bg1"/>
                </a:solidFill>
              </a:rPr>
              <a:t>-</a:t>
            </a:r>
            <a:r>
              <a:rPr kumimoji="1" lang="en-US" altLang="ja-JP" sz="1400" dirty="0" smtClean="0">
                <a:solidFill>
                  <a:schemeClr val="bg1"/>
                </a:solidFill>
              </a:rPr>
              <a:t>1947</a:t>
            </a:r>
          </a:p>
          <a:p>
            <a:pPr algn="ctr"/>
            <a:r>
              <a:rPr lang="en-US" sz="1400" dirty="0" smtClean="0">
                <a:solidFill>
                  <a:schemeClr val="bg1"/>
                </a:solidFill>
              </a:rPr>
              <a:t>11 5080-3300</a:t>
            </a:r>
            <a:r>
              <a:rPr lang="pt-BR" sz="1400" dirty="0" smtClean="0">
                <a:solidFill>
                  <a:schemeClr val="bg1"/>
                </a:solidFill>
              </a:rPr>
              <a:t/>
            </a:r>
            <a:br>
              <a:rPr lang="pt-BR" sz="1400" dirty="0" smtClean="0">
                <a:solidFill>
                  <a:schemeClr val="bg1"/>
                </a:solidFill>
              </a:rPr>
            </a:br>
            <a:r>
              <a:rPr lang="en-US" altLang="ja-JP" sz="1400" dirty="0" smtClean="0">
                <a:solidFill>
                  <a:schemeClr val="bg1"/>
                </a:solidFill>
              </a:rPr>
              <a:t>akira.hashimoto@nkcontabilidade.com.br</a:t>
            </a:r>
          </a:p>
          <a:p>
            <a:pPr algn="ctr"/>
            <a:endParaRPr lang="pt-BR" sz="1400" dirty="0">
              <a:solidFill>
                <a:schemeClr val="bg1"/>
              </a:solidFill>
            </a:endParaRPr>
          </a:p>
        </p:txBody>
      </p:sp>
      <p:pic>
        <p:nvPicPr>
          <p:cNvPr id="2050" name="Picture 2" descr="http://www.nkcontabilidade.com.br/wp-content/uploads/2015/04/ki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955" y="3017760"/>
            <a:ext cx="1425452" cy="192494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aixaDeTexto 13"/>
          <p:cNvSpPr txBox="1"/>
          <p:nvPr/>
        </p:nvSpPr>
        <p:spPr>
          <a:xfrm>
            <a:off x="945811" y="4995980"/>
            <a:ext cx="1368324" cy="738664"/>
          </a:xfrm>
          <a:prstGeom prst="rect">
            <a:avLst/>
          </a:prstGeom>
          <a:noFill/>
        </p:spPr>
        <p:txBody>
          <a:bodyPr wrap="square" rtlCol="0">
            <a:spAutoFit/>
          </a:bodyPr>
          <a:lstStyle/>
          <a:p>
            <a:pPr algn="ctr"/>
            <a:r>
              <a:rPr lang="pt-BR" sz="1400" b="1" dirty="0" err="1" smtClean="0">
                <a:solidFill>
                  <a:schemeClr val="bg1"/>
                </a:solidFill>
              </a:rPr>
              <a:t>Kihatiro</a:t>
            </a:r>
            <a:r>
              <a:rPr lang="pt-BR" sz="1400" b="1" dirty="0" smtClean="0">
                <a:solidFill>
                  <a:schemeClr val="bg1"/>
                </a:solidFill>
              </a:rPr>
              <a:t> Kita</a:t>
            </a:r>
            <a:r>
              <a:rPr lang="pt-BR" sz="1400" b="1" dirty="0">
                <a:solidFill>
                  <a:schemeClr val="bg1"/>
                </a:solidFill>
              </a:rPr>
              <a:t/>
            </a:r>
            <a:br>
              <a:rPr lang="pt-BR" sz="1400" b="1" dirty="0">
                <a:solidFill>
                  <a:schemeClr val="bg1"/>
                </a:solidFill>
              </a:rPr>
            </a:br>
            <a:r>
              <a:rPr kumimoji="1" lang="en-US" altLang="ja-JP" sz="1400" dirty="0" err="1" smtClean="0">
                <a:solidFill>
                  <a:schemeClr val="bg1"/>
                </a:solidFill>
              </a:rPr>
              <a:t>Presidente</a:t>
            </a:r>
            <a:endParaRPr kumimoji="1" lang="en-US" altLang="ja-JP" sz="1400" dirty="0" smtClean="0">
              <a:solidFill>
                <a:schemeClr val="bg1"/>
              </a:solidFill>
            </a:endParaRPr>
          </a:p>
          <a:p>
            <a:pPr algn="ctr"/>
            <a:endParaRPr lang="pt-BR" sz="1400" dirty="0">
              <a:solidFill>
                <a:schemeClr val="bg1"/>
              </a:solidFill>
            </a:endParaRPr>
          </a:p>
        </p:txBody>
      </p:sp>
      <p:pic>
        <p:nvPicPr>
          <p:cNvPr id="11" name="図 10"/>
          <p:cNvPicPr>
            <a:picLocks noChangeAspect="1"/>
          </p:cNvPicPr>
          <p:nvPr/>
        </p:nvPicPr>
        <p:blipFill>
          <a:blip r:embed="rId6"/>
          <a:stretch>
            <a:fillRect/>
          </a:stretch>
        </p:blipFill>
        <p:spPr>
          <a:xfrm>
            <a:off x="6593104" y="3110072"/>
            <a:ext cx="1301451" cy="1861293"/>
          </a:xfrm>
          <a:prstGeom prst="rect">
            <a:avLst/>
          </a:prstGeom>
        </p:spPr>
      </p:pic>
      <p:pic>
        <p:nvPicPr>
          <p:cNvPr id="3" name="図 2"/>
          <p:cNvPicPr>
            <a:picLocks noChangeAspect="1"/>
          </p:cNvPicPr>
          <p:nvPr/>
        </p:nvPicPr>
        <p:blipFill>
          <a:blip r:embed="rId7"/>
          <a:stretch>
            <a:fillRect/>
          </a:stretch>
        </p:blipFill>
        <p:spPr>
          <a:xfrm>
            <a:off x="2731842" y="3037145"/>
            <a:ext cx="1281113" cy="1920709"/>
          </a:xfrm>
          <a:prstGeom prst="rect">
            <a:avLst/>
          </a:prstGeom>
        </p:spPr>
      </p:pic>
      <p:sp>
        <p:nvSpPr>
          <p:cNvPr id="15" name="CaixaDeTexto 13"/>
          <p:cNvSpPr txBox="1"/>
          <p:nvPr/>
        </p:nvSpPr>
        <p:spPr>
          <a:xfrm>
            <a:off x="2405067" y="5013280"/>
            <a:ext cx="2013233" cy="738664"/>
          </a:xfrm>
          <a:prstGeom prst="rect">
            <a:avLst/>
          </a:prstGeom>
          <a:noFill/>
        </p:spPr>
        <p:txBody>
          <a:bodyPr wrap="square" rtlCol="0">
            <a:spAutoFit/>
          </a:bodyPr>
          <a:lstStyle/>
          <a:p>
            <a:pPr algn="ctr"/>
            <a:r>
              <a:rPr lang="pt-BR" sz="1400" b="1" dirty="0" smtClean="0">
                <a:solidFill>
                  <a:schemeClr val="bg1"/>
                </a:solidFill>
              </a:rPr>
              <a:t>Rogério Massami Kita</a:t>
            </a:r>
            <a:r>
              <a:rPr lang="pt-BR" sz="1400" b="1" dirty="0">
                <a:solidFill>
                  <a:schemeClr val="bg1"/>
                </a:solidFill>
              </a:rPr>
              <a:t/>
            </a:r>
            <a:br>
              <a:rPr lang="pt-BR" sz="1400" b="1" dirty="0">
                <a:solidFill>
                  <a:schemeClr val="bg1"/>
                </a:solidFill>
              </a:rPr>
            </a:br>
            <a:r>
              <a:rPr lang="en-US" sz="1400" dirty="0" err="1" smtClean="0">
                <a:solidFill>
                  <a:schemeClr val="bg1"/>
                </a:solidFill>
              </a:rPr>
              <a:t>Diretor</a:t>
            </a:r>
            <a:endParaRPr kumimoji="1" lang="en-US" altLang="ja-JP" sz="1400" dirty="0" smtClean="0">
              <a:solidFill>
                <a:schemeClr val="bg1"/>
              </a:solidFill>
            </a:endParaRPr>
          </a:p>
          <a:p>
            <a:pPr algn="ctr"/>
            <a:endParaRPr lang="pt-BR" sz="1400" dirty="0">
              <a:solidFill>
                <a:schemeClr val="bg1"/>
              </a:solidFill>
            </a:endParaRPr>
          </a:p>
        </p:txBody>
      </p:sp>
      <p:sp>
        <p:nvSpPr>
          <p:cNvPr id="2" name="テキスト ボックス 1"/>
          <p:cNvSpPr txBox="1"/>
          <p:nvPr/>
        </p:nvSpPr>
        <p:spPr>
          <a:xfrm>
            <a:off x="967842" y="811498"/>
            <a:ext cx="6625657" cy="646331"/>
          </a:xfrm>
          <a:prstGeom prst="rect">
            <a:avLst/>
          </a:prstGeom>
          <a:noFill/>
        </p:spPr>
        <p:txBody>
          <a:bodyPr wrap="none" rtlCol="0">
            <a:spAutoFit/>
          </a:bodyPr>
          <a:lstStyle/>
          <a:p>
            <a:r>
              <a:rPr lang="en-US" altLang="ja-JP" sz="3600" b="1" dirty="0" err="1" smtClean="0">
                <a:solidFill>
                  <a:srgbClr val="FF0000"/>
                </a:solidFill>
              </a:rPr>
              <a:t>Muito</a:t>
            </a:r>
            <a:r>
              <a:rPr lang="en-US" altLang="ja-JP" sz="3600" b="1" dirty="0" smtClean="0">
                <a:solidFill>
                  <a:srgbClr val="FF0000"/>
                </a:solidFill>
              </a:rPr>
              <a:t> Obrigado </a:t>
            </a:r>
            <a:r>
              <a:rPr lang="en-US" altLang="ja-JP" sz="3600" b="1" dirty="0" err="1" smtClean="0">
                <a:solidFill>
                  <a:srgbClr val="FF0000"/>
                </a:solidFill>
              </a:rPr>
              <a:t>pela</a:t>
            </a:r>
            <a:r>
              <a:rPr lang="en-US" altLang="ja-JP" sz="3600" b="1" dirty="0" smtClean="0">
                <a:solidFill>
                  <a:srgbClr val="FF0000"/>
                </a:solidFill>
              </a:rPr>
              <a:t> </a:t>
            </a:r>
            <a:r>
              <a:rPr lang="en-US" altLang="ja-JP" sz="3600" b="1" dirty="0" err="1" smtClean="0">
                <a:solidFill>
                  <a:srgbClr val="FF0000"/>
                </a:solidFill>
              </a:rPr>
              <a:t>sua</a:t>
            </a:r>
            <a:r>
              <a:rPr lang="en-US" altLang="ja-JP" sz="3600" b="1" dirty="0" smtClean="0">
                <a:solidFill>
                  <a:srgbClr val="FF0000"/>
                </a:solidFill>
              </a:rPr>
              <a:t> </a:t>
            </a:r>
            <a:r>
              <a:rPr lang="en-US" altLang="ja-JP" sz="3600" b="1" dirty="0" err="1" smtClean="0">
                <a:solidFill>
                  <a:srgbClr val="FF0000"/>
                </a:solidFill>
              </a:rPr>
              <a:t>Atenção</a:t>
            </a:r>
            <a:endParaRPr kumimoji="1" lang="ja-JP" altLang="en-US" sz="3600" b="1" dirty="0">
              <a:solidFill>
                <a:srgbClr val="FF0000"/>
              </a:solidFill>
            </a:endParaRPr>
          </a:p>
        </p:txBody>
      </p:sp>
      <p:pic>
        <p:nvPicPr>
          <p:cNvPr id="6" name="図 5"/>
          <p:cNvPicPr>
            <a:picLocks noChangeAspect="1"/>
          </p:cNvPicPr>
          <p:nvPr/>
        </p:nvPicPr>
        <p:blipFill>
          <a:blip r:embed="rId8"/>
          <a:stretch>
            <a:fillRect/>
          </a:stretch>
        </p:blipFill>
        <p:spPr>
          <a:xfrm>
            <a:off x="4637950" y="3110073"/>
            <a:ext cx="1388909" cy="1851878"/>
          </a:xfrm>
          <a:prstGeom prst="rect">
            <a:avLst/>
          </a:prstGeom>
        </p:spPr>
      </p:pic>
      <p:sp>
        <p:nvSpPr>
          <p:cNvPr id="7" name="テキスト ボックス 6"/>
          <p:cNvSpPr txBox="1"/>
          <p:nvPr/>
        </p:nvSpPr>
        <p:spPr>
          <a:xfrm>
            <a:off x="4777118" y="5027165"/>
            <a:ext cx="1607371" cy="307777"/>
          </a:xfrm>
          <a:prstGeom prst="rect">
            <a:avLst/>
          </a:prstGeom>
          <a:noFill/>
        </p:spPr>
        <p:txBody>
          <a:bodyPr wrap="square" rtlCol="0">
            <a:spAutoFit/>
          </a:bodyPr>
          <a:lstStyle/>
          <a:p>
            <a:r>
              <a:rPr kumimoji="1" lang="en-US" altLang="ja-JP" sz="1400" dirty="0" smtClean="0">
                <a:solidFill>
                  <a:schemeClr val="bg1"/>
                </a:solidFill>
              </a:rPr>
              <a:t>Mauricio Kinjo</a:t>
            </a:r>
            <a:endParaRPr kumimoji="1" lang="ja-JP" altLang="en-US" sz="1400" dirty="0">
              <a:solidFill>
                <a:schemeClr val="bg1"/>
              </a:solidFill>
            </a:endParaRPr>
          </a:p>
        </p:txBody>
      </p:sp>
    </p:spTree>
    <p:extLst>
      <p:ext uri="{BB962C8B-B14F-4D97-AF65-F5344CB8AC3E}">
        <p14:creationId xmlns:p14="http://schemas.microsoft.com/office/powerpoint/2010/main" val="15261157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ângulo 1"/>
          <p:cNvSpPr/>
          <p:nvPr/>
        </p:nvSpPr>
        <p:spPr>
          <a:xfrm>
            <a:off x="352945" y="0"/>
            <a:ext cx="3787111" cy="6858000"/>
          </a:xfrm>
          <a:prstGeom prst="rect">
            <a:avLst/>
          </a:prstGeom>
          <a:solidFill>
            <a:srgbClr val="C0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dirty="0"/>
          </a:p>
        </p:txBody>
      </p:sp>
      <p:sp>
        <p:nvSpPr>
          <p:cNvPr id="6" name="Triângulo isósceles 5"/>
          <p:cNvSpPr/>
          <p:nvPr/>
        </p:nvSpPr>
        <p:spPr>
          <a:xfrm rot="5400000">
            <a:off x="-114301" y="305541"/>
            <a:ext cx="605307" cy="3673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8" name="CaixaDeTexto 7"/>
          <p:cNvSpPr txBox="1"/>
          <p:nvPr/>
        </p:nvSpPr>
        <p:spPr>
          <a:xfrm>
            <a:off x="415344" y="962854"/>
            <a:ext cx="3724713" cy="5632311"/>
          </a:xfrm>
          <a:prstGeom prst="rect">
            <a:avLst/>
          </a:prstGeom>
          <a:noFill/>
        </p:spPr>
        <p:txBody>
          <a:bodyPr wrap="square" rtlCol="0">
            <a:spAutoFit/>
          </a:bodyPr>
          <a:lstStyle/>
          <a:p>
            <a:r>
              <a:rPr lang="ja-JP" altLang="en-US" sz="2000" dirty="0" smtClean="0">
                <a:solidFill>
                  <a:schemeClr val="bg1"/>
                </a:solidFill>
              </a:rPr>
              <a:t>日本企業の置かれた環境</a:t>
            </a:r>
            <a:endParaRPr lang="pt-BR" sz="2000" dirty="0">
              <a:solidFill>
                <a:schemeClr val="bg1"/>
              </a:solidFill>
            </a:endParaRPr>
          </a:p>
          <a:p>
            <a:r>
              <a:rPr lang="ja-JP" altLang="en-US" sz="2000" dirty="0" smtClean="0">
                <a:solidFill>
                  <a:schemeClr val="bg1"/>
                </a:solidFill>
              </a:rPr>
              <a:t>市場環境（１）</a:t>
            </a:r>
            <a:endParaRPr lang="pt-BR" sz="2000" dirty="0" smtClean="0">
              <a:solidFill>
                <a:schemeClr val="bg1"/>
              </a:solidFill>
            </a:endParaRPr>
          </a:p>
          <a:p>
            <a:r>
              <a:rPr lang="ja-JP" altLang="en-US" sz="2000" dirty="0" smtClean="0">
                <a:solidFill>
                  <a:schemeClr val="bg1"/>
                </a:solidFill>
              </a:rPr>
              <a:t>経済状況</a:t>
            </a:r>
            <a:endParaRPr lang="pt-BR" sz="2000" dirty="0" smtClean="0">
              <a:solidFill>
                <a:schemeClr val="bg1"/>
              </a:solidFill>
            </a:endParaRPr>
          </a:p>
          <a:p>
            <a:r>
              <a:rPr lang="ja-JP" altLang="en-US" sz="2000" dirty="0" smtClean="0">
                <a:solidFill>
                  <a:schemeClr val="bg1"/>
                </a:solidFill>
              </a:rPr>
              <a:t>市場環境（２）</a:t>
            </a:r>
            <a:endParaRPr lang="pt-BR" sz="2000" dirty="0" smtClean="0">
              <a:solidFill>
                <a:schemeClr val="bg1"/>
              </a:solidFill>
            </a:endParaRPr>
          </a:p>
          <a:p>
            <a:r>
              <a:rPr lang="ja-JP" altLang="en-US" sz="2000" dirty="0" smtClean="0">
                <a:solidFill>
                  <a:schemeClr val="bg1"/>
                </a:solidFill>
              </a:rPr>
              <a:t>現在の経済状況</a:t>
            </a:r>
            <a:r>
              <a:rPr lang="pt-BR" sz="2000" dirty="0" smtClean="0">
                <a:solidFill>
                  <a:schemeClr val="bg1"/>
                </a:solidFill>
              </a:rPr>
              <a:t/>
            </a:r>
            <a:br>
              <a:rPr lang="pt-BR" sz="2000" dirty="0" smtClean="0">
                <a:solidFill>
                  <a:schemeClr val="bg1"/>
                </a:solidFill>
              </a:rPr>
            </a:br>
            <a:r>
              <a:rPr lang="ja-JP" altLang="en-US" sz="2000" dirty="0" smtClean="0">
                <a:solidFill>
                  <a:schemeClr val="bg1"/>
                </a:solidFill>
              </a:rPr>
              <a:t>ブラジル市場とは</a:t>
            </a:r>
            <a:endParaRPr lang="en-US" altLang="ja-JP" sz="2000" dirty="0" smtClean="0">
              <a:solidFill>
                <a:schemeClr val="bg1"/>
              </a:solidFill>
            </a:endParaRPr>
          </a:p>
          <a:p>
            <a:r>
              <a:rPr lang="ja-JP" altLang="en-US" sz="2000" dirty="0" smtClean="0">
                <a:solidFill>
                  <a:schemeClr val="bg1"/>
                </a:solidFill>
              </a:rPr>
              <a:t>ブラジルへのサプライベース</a:t>
            </a:r>
            <a:r>
              <a:rPr lang="pt-BR" sz="2000" dirty="0" smtClean="0">
                <a:solidFill>
                  <a:schemeClr val="bg1"/>
                </a:solidFill>
              </a:rPr>
              <a:t/>
            </a:r>
            <a:br>
              <a:rPr lang="pt-BR" sz="2000" dirty="0" smtClean="0">
                <a:solidFill>
                  <a:schemeClr val="bg1"/>
                </a:solidFill>
              </a:rPr>
            </a:br>
            <a:r>
              <a:rPr lang="ja-JP" altLang="en-US" sz="2000" dirty="0" smtClean="0">
                <a:solidFill>
                  <a:schemeClr val="bg1"/>
                </a:solidFill>
              </a:rPr>
              <a:t>市場急変時のインパクト</a:t>
            </a:r>
            <a:endParaRPr lang="pt-BR" sz="2000" dirty="0" smtClean="0">
              <a:solidFill>
                <a:schemeClr val="bg1"/>
              </a:solidFill>
            </a:endParaRPr>
          </a:p>
          <a:p>
            <a:r>
              <a:rPr lang="ja-JP" altLang="en-US" sz="2000" dirty="0" smtClean="0">
                <a:solidFill>
                  <a:schemeClr val="bg1"/>
                </a:solidFill>
              </a:rPr>
              <a:t>サプライチェーン</a:t>
            </a:r>
            <a:r>
              <a:rPr lang="pt-BR" sz="2000" dirty="0">
                <a:solidFill>
                  <a:schemeClr val="bg1"/>
                </a:solidFill>
              </a:rPr>
              <a:t/>
            </a:r>
            <a:br>
              <a:rPr lang="pt-BR" sz="2000" dirty="0">
                <a:solidFill>
                  <a:schemeClr val="bg1"/>
                </a:solidFill>
              </a:rPr>
            </a:br>
            <a:r>
              <a:rPr lang="ja-JP" altLang="en-US" sz="2000" dirty="0" smtClean="0">
                <a:solidFill>
                  <a:schemeClr val="bg1"/>
                </a:solidFill>
              </a:rPr>
              <a:t>為替変動の影響</a:t>
            </a:r>
            <a:endParaRPr lang="en-US" altLang="ja-JP" sz="2000" dirty="0" smtClean="0">
              <a:solidFill>
                <a:schemeClr val="bg1"/>
              </a:solidFill>
            </a:endParaRPr>
          </a:p>
          <a:p>
            <a:r>
              <a:rPr lang="ja-JP" altLang="en-US" sz="2000" dirty="0" smtClean="0">
                <a:solidFill>
                  <a:schemeClr val="bg1"/>
                </a:solidFill>
              </a:rPr>
              <a:t>為替レートの管理</a:t>
            </a:r>
            <a:endParaRPr lang="en-US" altLang="ja-JP" sz="2000" dirty="0" smtClean="0">
              <a:solidFill>
                <a:schemeClr val="bg1"/>
              </a:solidFill>
            </a:endParaRPr>
          </a:p>
          <a:p>
            <a:r>
              <a:rPr lang="ja-JP" altLang="en-US" sz="2000" dirty="0" smtClean="0">
                <a:solidFill>
                  <a:schemeClr val="bg1"/>
                </a:solidFill>
              </a:rPr>
              <a:t>リスクと危機</a:t>
            </a:r>
            <a:endParaRPr lang="en-US" altLang="ja-JP" sz="2000" dirty="0" smtClean="0">
              <a:solidFill>
                <a:schemeClr val="bg1"/>
              </a:solidFill>
            </a:endParaRPr>
          </a:p>
          <a:p>
            <a:r>
              <a:rPr lang="ja-JP" altLang="en-US" sz="2000" dirty="0" smtClean="0">
                <a:solidFill>
                  <a:schemeClr val="bg1"/>
                </a:solidFill>
              </a:rPr>
              <a:t>ビジネススキーム</a:t>
            </a:r>
            <a:endParaRPr lang="en-US" altLang="ja-JP" sz="2000" dirty="0" smtClean="0">
              <a:solidFill>
                <a:schemeClr val="bg1"/>
              </a:solidFill>
            </a:endParaRPr>
          </a:p>
          <a:p>
            <a:r>
              <a:rPr lang="ja-JP" altLang="en-US" sz="2000" dirty="0" smtClean="0">
                <a:solidFill>
                  <a:schemeClr val="bg1"/>
                </a:solidFill>
              </a:rPr>
              <a:t>マネジメントストラクチャー</a:t>
            </a:r>
            <a:endParaRPr lang="en-US" altLang="ja-JP" sz="2000" dirty="0" smtClean="0">
              <a:solidFill>
                <a:schemeClr val="bg1"/>
              </a:solidFill>
            </a:endParaRPr>
          </a:p>
          <a:p>
            <a:r>
              <a:rPr lang="ja-JP" altLang="en-US" sz="2000" dirty="0" smtClean="0">
                <a:solidFill>
                  <a:schemeClr val="bg1"/>
                </a:solidFill>
              </a:rPr>
              <a:t>企業経営の要素</a:t>
            </a:r>
            <a:endParaRPr lang="en-US" altLang="ja-JP" sz="2000" dirty="0" smtClean="0">
              <a:solidFill>
                <a:schemeClr val="bg1"/>
              </a:solidFill>
            </a:endParaRPr>
          </a:p>
          <a:p>
            <a:r>
              <a:rPr lang="ja-JP" altLang="en-US" sz="2000" dirty="0" smtClean="0">
                <a:solidFill>
                  <a:schemeClr val="bg1"/>
                </a:solidFill>
              </a:rPr>
              <a:t>問題・障害の事例</a:t>
            </a:r>
            <a:endParaRPr lang="en-US" altLang="ja-JP" sz="2000" dirty="0" smtClean="0">
              <a:solidFill>
                <a:schemeClr val="bg1"/>
              </a:solidFill>
            </a:endParaRPr>
          </a:p>
          <a:p>
            <a:r>
              <a:rPr lang="en-US" sz="2000" dirty="0" smtClean="0">
                <a:solidFill>
                  <a:schemeClr val="bg1"/>
                </a:solidFill>
              </a:rPr>
              <a:t>NK</a:t>
            </a:r>
            <a:r>
              <a:rPr lang="ja-JP" altLang="en-US" sz="2000" dirty="0" smtClean="0">
                <a:solidFill>
                  <a:schemeClr val="bg1"/>
                </a:solidFill>
              </a:rPr>
              <a:t>会計事務所のビジネスモデル</a:t>
            </a:r>
          </a:p>
          <a:p>
            <a:r>
              <a:rPr lang="ja-JP" altLang="en-US" sz="2000" dirty="0" smtClean="0">
                <a:solidFill>
                  <a:schemeClr val="bg1"/>
                </a:solidFill>
              </a:rPr>
              <a:t>南アメリカオーバービュー</a:t>
            </a:r>
            <a:endParaRPr lang="pt-BR" sz="2000" dirty="0">
              <a:solidFill>
                <a:schemeClr val="bg1"/>
              </a:solidFill>
            </a:endParaRPr>
          </a:p>
        </p:txBody>
      </p:sp>
      <p:sp>
        <p:nvSpPr>
          <p:cNvPr id="9" name="CaixaDeTexto 8"/>
          <p:cNvSpPr txBox="1"/>
          <p:nvPr/>
        </p:nvSpPr>
        <p:spPr>
          <a:xfrm>
            <a:off x="222445" y="1014368"/>
            <a:ext cx="294463" cy="307777"/>
          </a:xfrm>
          <a:prstGeom prst="rect">
            <a:avLst/>
          </a:prstGeom>
          <a:noFill/>
        </p:spPr>
        <p:txBody>
          <a:bodyPr wrap="square" rtlCol="0">
            <a:spAutoFit/>
          </a:bodyPr>
          <a:lstStyle/>
          <a:p>
            <a:r>
              <a:rPr lang="pt-BR" sz="1400" dirty="0">
                <a:solidFill>
                  <a:schemeClr val="bg1"/>
                </a:solidFill>
                <a:latin typeface="Wingdings 3" panose="05040102010807070707" pitchFamily="18" charset="2"/>
              </a:rPr>
              <a:t>u</a:t>
            </a:r>
          </a:p>
        </p:txBody>
      </p:sp>
      <p:sp>
        <p:nvSpPr>
          <p:cNvPr id="4" name="CaixaDeTexto 3"/>
          <p:cNvSpPr txBox="1"/>
          <p:nvPr/>
        </p:nvSpPr>
        <p:spPr>
          <a:xfrm>
            <a:off x="415345" y="232743"/>
            <a:ext cx="1480694" cy="523220"/>
          </a:xfrm>
          <a:prstGeom prst="rect">
            <a:avLst/>
          </a:prstGeom>
          <a:noFill/>
        </p:spPr>
        <p:txBody>
          <a:bodyPr wrap="none" rtlCol="0">
            <a:spAutoFit/>
          </a:bodyPr>
          <a:lstStyle/>
          <a:p>
            <a:r>
              <a:rPr lang="ja-JP" altLang="en-US" sz="2800" b="1" dirty="0" smtClean="0">
                <a:solidFill>
                  <a:schemeClr val="bg1"/>
                </a:solidFill>
              </a:rPr>
              <a:t>サマリー</a:t>
            </a:r>
            <a:endParaRPr lang="pt-BR" sz="2800" b="1" dirty="0">
              <a:solidFill>
                <a:schemeClr val="bg1"/>
              </a:solidFill>
            </a:endParaRPr>
          </a:p>
        </p:txBody>
      </p:sp>
      <p:sp>
        <p:nvSpPr>
          <p:cNvPr id="7" name="テキスト ボックス 6"/>
          <p:cNvSpPr txBox="1"/>
          <p:nvPr/>
        </p:nvSpPr>
        <p:spPr>
          <a:xfrm>
            <a:off x="7157293" y="5979612"/>
            <a:ext cx="1312378" cy="461665"/>
          </a:xfrm>
          <a:prstGeom prst="rect">
            <a:avLst/>
          </a:prstGeom>
          <a:noFill/>
        </p:spPr>
        <p:txBody>
          <a:bodyPr wrap="none" rtlCol="0">
            <a:spAutoFit/>
          </a:bodyPr>
          <a:lstStyle/>
          <a:p>
            <a:r>
              <a:rPr kumimoji="1" lang="ja-JP" altLang="en-US" sz="2400" dirty="0" smtClean="0"/>
              <a:t>橋本　晁</a:t>
            </a:r>
            <a:endParaRPr kumimoji="1" lang="ja-JP" altLang="en-US" sz="2400" dirty="0"/>
          </a:p>
        </p:txBody>
      </p:sp>
    </p:spTree>
    <p:extLst>
      <p:ext uri="{BB962C8B-B14F-4D97-AF65-F5344CB8AC3E}">
        <p14:creationId xmlns:p14="http://schemas.microsoft.com/office/powerpoint/2010/main" val="228703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67"/>
            <a:ext cx="8229600" cy="939970"/>
          </a:xfrm>
        </p:spPr>
        <p:txBody>
          <a:bodyPr>
            <a:normAutofit/>
          </a:bodyPr>
          <a:lstStyle/>
          <a:p>
            <a:r>
              <a:rPr kumimoji="1" lang="en-US" altLang="ja-JP" sz="2800" b="1" dirty="0" smtClean="0"/>
              <a:t>1. </a:t>
            </a:r>
            <a:r>
              <a:rPr lang="ja-JP" altLang="en-US" sz="2800" b="1" dirty="0" smtClean="0"/>
              <a:t>日本企業の置かれた環境</a:t>
            </a:r>
            <a:endParaRPr kumimoji="1" lang="ja-JP" altLang="en-US" sz="2800" b="1" dirty="0"/>
          </a:p>
        </p:txBody>
      </p:sp>
      <p:sp>
        <p:nvSpPr>
          <p:cNvPr id="5" name="AutoShape 22"/>
          <p:cNvSpPr>
            <a:spLocks noChangeArrowheads="1"/>
          </p:cNvSpPr>
          <p:nvPr/>
        </p:nvSpPr>
        <p:spPr bwMode="auto">
          <a:xfrm>
            <a:off x="602457" y="1333849"/>
            <a:ext cx="8074172" cy="4722227"/>
          </a:xfrm>
          <a:prstGeom prst="downArrow">
            <a:avLst>
              <a:gd name="adj1" fmla="val 99639"/>
              <a:gd name="adj2" fmla="val 7403"/>
            </a:avLst>
          </a:prstGeom>
          <a:gradFill rotWithShape="1">
            <a:gsLst>
              <a:gs pos="0">
                <a:srgbClr val="99FFCC">
                  <a:gamma/>
                  <a:tint val="0"/>
                  <a:invGamma/>
                </a:srgbClr>
              </a:gs>
              <a:gs pos="100000">
                <a:srgbClr val="99FFCC"/>
              </a:gs>
            </a:gsLst>
            <a:lin ang="5400000" scaled="1"/>
          </a:gra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17961" dir="2700000" algn="ctr" rotWithShape="0">
                    <a:srgbClr val="99FFCC">
                      <a:gamma/>
                      <a:shade val="60000"/>
                      <a:invGamma/>
                      <a:alpha val="74998"/>
                    </a:srgbClr>
                  </a:outerShdw>
                </a:effectLst>
              </a14:hiddenEffects>
            </a:ext>
          </a:extLst>
        </p:spPr>
        <p:txBody>
          <a:bodyPr wrap="none" lIns="0" tIns="0" rIns="0" bIns="0" anchor="ctr"/>
          <a:lstStyle/>
          <a:p>
            <a:endParaRPr lang="ja-JP" altLang="en-US" sz="2000" dirty="0"/>
          </a:p>
        </p:txBody>
      </p:sp>
      <p:sp>
        <p:nvSpPr>
          <p:cNvPr id="6" name="コンテンツ プレースホルダー 2"/>
          <p:cNvSpPr>
            <a:spLocks noGrp="1"/>
          </p:cNvSpPr>
          <p:nvPr>
            <p:ph idx="1"/>
          </p:nvPr>
        </p:nvSpPr>
        <p:spPr>
          <a:xfrm>
            <a:off x="788306" y="1628330"/>
            <a:ext cx="7898493" cy="4879543"/>
          </a:xfrm>
        </p:spPr>
        <p:txBody>
          <a:bodyPr>
            <a:normAutofit/>
          </a:bodyPr>
          <a:lstStyle/>
          <a:p>
            <a:pPr>
              <a:buFont typeface="Wingdings" charset="2"/>
              <a:buChar char="Ø"/>
            </a:pPr>
            <a:r>
              <a:rPr lang="ja-JP" altLang="en-US" sz="2000" b="1" dirty="0" smtClean="0"/>
              <a:t>成長する市場を求めて。</a:t>
            </a:r>
            <a:endParaRPr lang="en-US" altLang="ja-JP" sz="2000" b="1" dirty="0" smtClean="0"/>
          </a:p>
          <a:p>
            <a:pPr>
              <a:buFont typeface="Wingdings" charset="2"/>
              <a:buChar char="Ø"/>
            </a:pPr>
            <a:r>
              <a:rPr lang="ja-JP" altLang="en-US" sz="2000" b="1" dirty="0" smtClean="0"/>
              <a:t>コンサルティング会社のアドバイス、サポートで</a:t>
            </a:r>
            <a:r>
              <a:rPr lang="en-US" altLang="ja-JP" sz="2000" b="1" dirty="0" smtClean="0"/>
              <a:t>:</a:t>
            </a:r>
          </a:p>
          <a:p>
            <a:pPr marL="0" indent="0">
              <a:buNone/>
            </a:pPr>
            <a:r>
              <a:rPr lang="en-US" altLang="ja-JP" sz="2000" b="1" dirty="0"/>
              <a:t> </a:t>
            </a:r>
            <a:r>
              <a:rPr lang="en-US" altLang="ja-JP" sz="2000" b="1" dirty="0" smtClean="0"/>
              <a:t>    </a:t>
            </a:r>
            <a:r>
              <a:rPr lang="en-US" altLang="ja-JP" sz="2000" b="1" dirty="0"/>
              <a:t> </a:t>
            </a:r>
            <a:r>
              <a:rPr lang="en-US" altLang="ja-JP" sz="2000" b="1" dirty="0" smtClean="0"/>
              <a:t>        </a:t>
            </a:r>
            <a:r>
              <a:rPr lang="ja-JP" altLang="en-US" sz="2000" b="1" dirty="0" smtClean="0"/>
              <a:t>市場調査、会社設立手続き、</a:t>
            </a:r>
            <a:r>
              <a:rPr lang="en-US" altLang="ja-JP" sz="2000" b="1" dirty="0" smtClean="0"/>
              <a:t> </a:t>
            </a:r>
            <a:r>
              <a:rPr lang="ja-JP" altLang="en-US" sz="2000" b="1" dirty="0" smtClean="0"/>
              <a:t>法律・税制・労働法制についての</a:t>
            </a:r>
          </a:p>
          <a:p>
            <a:pPr marL="0" indent="0">
              <a:buNone/>
            </a:pPr>
            <a:r>
              <a:rPr lang="ja-JP" altLang="en-US" sz="2000" b="1" dirty="0"/>
              <a:t>　</a:t>
            </a:r>
            <a:r>
              <a:rPr lang="ja-JP" altLang="en-US" sz="2000" b="1" dirty="0" smtClean="0"/>
              <a:t>　　　　オリエンテーションなど。</a:t>
            </a:r>
            <a:r>
              <a:rPr lang="en-US" altLang="ja-JP" sz="2000" b="1" dirty="0" smtClean="0"/>
              <a:t>                                                         </a:t>
            </a:r>
          </a:p>
          <a:p>
            <a:pPr>
              <a:buFont typeface="Wingdings" charset="2"/>
              <a:buChar char="Ø"/>
            </a:pPr>
            <a:r>
              <a:rPr lang="ja-JP" altLang="en-US" sz="2000" b="1" dirty="0" smtClean="0"/>
              <a:t>事業スタート後の</a:t>
            </a:r>
            <a:r>
              <a:rPr kumimoji="1" lang="ja-JP" altLang="en-US" sz="2000" b="1" dirty="0" smtClean="0"/>
              <a:t>日々の事業運営上の問題の解決</a:t>
            </a:r>
            <a:r>
              <a:rPr lang="ja-JP" altLang="en-US" sz="2000" b="1" dirty="0" smtClean="0"/>
              <a:t>をどうするか</a:t>
            </a:r>
            <a:r>
              <a:rPr kumimoji="1" lang="ja-JP" altLang="en-US" sz="2000" b="1" dirty="0" smtClean="0"/>
              <a:t>。</a:t>
            </a:r>
            <a:r>
              <a:rPr kumimoji="1" lang="en-US" altLang="ja-JP" sz="2000" b="1" dirty="0" smtClean="0"/>
              <a:t> </a:t>
            </a:r>
          </a:p>
          <a:p>
            <a:pPr>
              <a:buFont typeface="Wingdings" charset="2"/>
              <a:buChar char="Ø"/>
            </a:pPr>
            <a:r>
              <a:rPr lang="ja-JP" altLang="en-US" sz="2000" b="1" dirty="0" smtClean="0"/>
              <a:t>日本では投資家への還元を最大化するように企業統治を強化する</a:t>
            </a:r>
            <a:endParaRPr lang="en-US" altLang="ja-JP" sz="2000" b="1" dirty="0" smtClean="0"/>
          </a:p>
          <a:p>
            <a:pPr marL="0" indent="0">
              <a:buNone/>
            </a:pPr>
            <a:r>
              <a:rPr lang="ja-JP" altLang="ja-JP" sz="2000" b="1" dirty="0"/>
              <a:t>　</a:t>
            </a:r>
            <a:r>
              <a:rPr lang="ja-JP" altLang="en-US" sz="2000" b="1" dirty="0" smtClean="0"/>
              <a:t>　要請が義務化。</a:t>
            </a:r>
            <a:endParaRPr kumimoji="1" lang="en-US" altLang="ja-JP" sz="2000" b="1" dirty="0" smtClean="0"/>
          </a:p>
          <a:p>
            <a:pPr>
              <a:buFont typeface="Wingdings" charset="2"/>
              <a:buChar char="Ø"/>
            </a:pPr>
            <a:r>
              <a:rPr lang="ja-JP" altLang="en-US" sz="2000" b="1" dirty="0" smtClean="0"/>
              <a:t>投資案件に対してのチェックが厳しくなっている：</a:t>
            </a:r>
            <a:endParaRPr lang="en-US" altLang="ja-JP" sz="2000" b="1" dirty="0" smtClean="0"/>
          </a:p>
          <a:p>
            <a:pPr marL="0" indent="0">
              <a:buNone/>
            </a:pPr>
            <a:r>
              <a:rPr lang="ja-JP" altLang="ja-JP" sz="2000" b="1" dirty="0"/>
              <a:t>　</a:t>
            </a:r>
            <a:r>
              <a:rPr lang="ja-JP" altLang="en-US" sz="2000" b="1" dirty="0" smtClean="0"/>
              <a:t>　</a:t>
            </a:r>
            <a:r>
              <a:rPr lang="en-US" altLang="ja-JP" sz="2000" b="1" dirty="0" smtClean="0"/>
              <a:t>ROE</a:t>
            </a:r>
            <a:r>
              <a:rPr lang="ja-JP" altLang="en-US" sz="2000" b="1" dirty="0" smtClean="0"/>
              <a:t>目標</a:t>
            </a:r>
            <a:r>
              <a:rPr lang="en-US" altLang="ja-JP" sz="2000" b="1" dirty="0" smtClean="0"/>
              <a:t> </a:t>
            </a:r>
            <a:r>
              <a:rPr lang="ja-JP" altLang="en-US" sz="2000" b="1" dirty="0" smtClean="0"/>
              <a:t>：</a:t>
            </a:r>
            <a:r>
              <a:rPr lang="en-US" altLang="ja-JP" sz="2000" b="1" dirty="0" smtClean="0"/>
              <a:t> Min.</a:t>
            </a:r>
            <a:r>
              <a:rPr lang="ja-JP" altLang="en-US" sz="2000" b="1" dirty="0" smtClean="0"/>
              <a:t>５％</a:t>
            </a:r>
            <a:r>
              <a:rPr lang="en-US" altLang="ja-JP" sz="2000" b="1" dirty="0" smtClean="0"/>
              <a:t> </a:t>
            </a:r>
            <a:r>
              <a:rPr lang="ja-JP" altLang="en-US" sz="2000" b="1" dirty="0" smtClean="0"/>
              <a:t>ーー＞８％</a:t>
            </a:r>
            <a:endParaRPr lang="en-US" altLang="ja-JP" sz="2000" b="1" dirty="0" smtClean="0"/>
          </a:p>
          <a:p>
            <a:pPr>
              <a:buFont typeface="Wingdings" charset="2"/>
              <a:buChar char="Ø"/>
            </a:pPr>
            <a:r>
              <a:rPr kumimoji="1" lang="ja-JP" altLang="en-US" sz="2000" b="1" dirty="0" smtClean="0"/>
              <a:t>日本企業の課題としてグローバル</a:t>
            </a:r>
            <a:r>
              <a:rPr lang="ja-JP" altLang="en-US" sz="2000" b="1" dirty="0" smtClean="0"/>
              <a:t>な</a:t>
            </a:r>
            <a:r>
              <a:rPr kumimoji="1" lang="ja-JP" altLang="en-US" sz="2000" b="1" dirty="0" smtClean="0"/>
              <a:t>事業運営をマネージできる人材が不足。</a:t>
            </a:r>
            <a:endParaRPr kumimoji="1" lang="en-US" altLang="ja-JP" sz="2000" b="1" dirty="0" smtClean="0"/>
          </a:p>
          <a:p>
            <a:pPr marL="0" indent="0">
              <a:buNone/>
            </a:pPr>
            <a:endParaRPr kumimoji="1" lang="ja-JP" altLang="en-US" sz="2000" b="1" dirty="0"/>
          </a:p>
        </p:txBody>
      </p:sp>
      <p:pic>
        <p:nvPicPr>
          <p:cNvPr id="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01" y="183694"/>
            <a:ext cx="1720033" cy="1395208"/>
          </a:xfrm>
          <a:prstGeom prst="rect">
            <a:avLst/>
          </a:prstGeom>
        </p:spPr>
      </p:pic>
    </p:spTree>
    <p:extLst>
      <p:ext uri="{BB962C8B-B14F-4D97-AF65-F5344CB8AC3E}">
        <p14:creationId xmlns:p14="http://schemas.microsoft.com/office/powerpoint/2010/main" val="1826959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457200" y="5700"/>
            <a:ext cx="8229600" cy="830913"/>
          </a:xfrm>
        </p:spPr>
        <p:txBody>
          <a:bodyPr>
            <a:normAutofit/>
          </a:bodyPr>
          <a:lstStyle/>
          <a:p>
            <a:r>
              <a:rPr lang="pt-BR" sz="2800" b="1" dirty="0">
                <a:cs typeface="Calibri"/>
              </a:rPr>
              <a:t>2</a:t>
            </a:r>
            <a:r>
              <a:rPr lang="pt-BR" sz="2800" b="1" dirty="0" smtClean="0">
                <a:cs typeface="Calibri"/>
              </a:rPr>
              <a:t>.</a:t>
            </a:r>
            <a:r>
              <a:rPr lang="ja-JP" altLang="en-US" sz="2800" b="1" dirty="0" smtClean="0">
                <a:cs typeface="Calibri"/>
              </a:rPr>
              <a:t>市場環境</a:t>
            </a:r>
            <a:r>
              <a:rPr lang="pt-BR" sz="2800" b="1" dirty="0" smtClean="0">
                <a:cs typeface="Calibri"/>
              </a:rPr>
              <a:t>(1994 - 2004)</a:t>
            </a:r>
            <a:endParaRPr lang="pt-BR" sz="2800" b="1" dirty="0">
              <a:cs typeface="Calibri"/>
            </a:endParaRPr>
          </a:p>
        </p:txBody>
      </p:sp>
      <p:sp>
        <p:nvSpPr>
          <p:cNvPr id="465942" name="AutoShape 22"/>
          <p:cNvSpPr>
            <a:spLocks noChangeArrowheads="1"/>
          </p:cNvSpPr>
          <p:nvPr/>
        </p:nvSpPr>
        <p:spPr bwMode="auto">
          <a:xfrm>
            <a:off x="564522" y="1417935"/>
            <a:ext cx="8243723" cy="4297066"/>
          </a:xfrm>
          <a:prstGeom prst="downArrow">
            <a:avLst>
              <a:gd name="adj1" fmla="val 99639"/>
              <a:gd name="adj2" fmla="val 7403"/>
            </a:avLst>
          </a:prstGeom>
          <a:gradFill rotWithShape="1">
            <a:gsLst>
              <a:gs pos="0">
                <a:srgbClr val="99FFCC">
                  <a:gamma/>
                  <a:tint val="0"/>
                  <a:invGamma/>
                </a:srgbClr>
              </a:gs>
              <a:gs pos="100000">
                <a:srgbClr val="99FFCC"/>
              </a:gs>
            </a:gsLst>
            <a:lin ang="5400000" scaled="1"/>
          </a:gra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17961" dir="2700000" algn="ctr" rotWithShape="0">
                    <a:srgbClr val="99FFCC">
                      <a:gamma/>
                      <a:shade val="60000"/>
                      <a:invGamma/>
                      <a:alpha val="74998"/>
                    </a:srgbClr>
                  </a:outerShdw>
                </a:effectLst>
              </a14:hiddenEffects>
            </a:ext>
          </a:extLst>
        </p:spPr>
        <p:txBody>
          <a:bodyPr wrap="none" lIns="0" tIns="0" rIns="0" bIns="0" anchor="ctr"/>
          <a:lstStyle/>
          <a:p>
            <a:endParaRPr lang="ja-JP" altLang="en-US" sz="2000" dirty="0"/>
          </a:p>
        </p:txBody>
      </p:sp>
      <p:sp>
        <p:nvSpPr>
          <p:cNvPr id="465923" name="AutoShape 3"/>
          <p:cNvSpPr>
            <a:spLocks noChangeArrowheads="1"/>
          </p:cNvSpPr>
          <p:nvPr/>
        </p:nvSpPr>
        <p:spPr bwMode="auto">
          <a:xfrm>
            <a:off x="1896842" y="779538"/>
            <a:ext cx="5926675" cy="488876"/>
          </a:xfrm>
          <a:prstGeom prst="roundRect">
            <a:avLst>
              <a:gd name="adj" fmla="val 35000"/>
            </a:avLst>
          </a:prstGeom>
          <a:gradFill rotWithShape="1">
            <a:gsLst>
              <a:gs pos="0">
                <a:srgbClr val="009999">
                  <a:gamma/>
                  <a:shade val="66275"/>
                  <a:invGamma/>
                </a:srgbClr>
              </a:gs>
              <a:gs pos="50000">
                <a:srgbClr val="009999"/>
              </a:gs>
              <a:gs pos="100000">
                <a:srgbClr val="009999">
                  <a:gamma/>
                  <a:shade val="66275"/>
                  <a:invGamma/>
                </a:srgbClr>
              </a:gs>
            </a:gsLst>
            <a:lin ang="5400000" scaled="1"/>
          </a:gradFill>
          <a:ln>
            <a:noFill/>
          </a:ln>
          <a:effectLst>
            <a:prstShdw prst="shdw17" dist="17961" dir="2700000">
              <a:srgbClr val="009999">
                <a:gamma/>
                <a:shade val="60000"/>
                <a:invGamma/>
                <a:alpha val="74998"/>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lIns="180000" tIns="36000" rIns="72000" bIns="36000" anchor="ctr"/>
          <a:lstStyle/>
          <a:p>
            <a:pPr algn="ctr" eaLnBrk="1" hangingPunct="1"/>
            <a:r>
              <a:rPr kumimoji="1" lang="ja-JP" altLang="en-US" sz="2000" b="1" dirty="0" smtClean="0">
                <a:solidFill>
                  <a:schemeClr val="bg1"/>
                </a:solidFill>
              </a:rPr>
              <a:t>大きな変動が起きるブラジル市場</a:t>
            </a:r>
            <a:endParaRPr kumimoji="1" lang="pt-BR" sz="2000" b="1" dirty="0">
              <a:solidFill>
                <a:schemeClr val="bg1"/>
              </a:solidFill>
            </a:endParaRPr>
          </a:p>
        </p:txBody>
      </p:sp>
      <p:sp>
        <p:nvSpPr>
          <p:cNvPr id="465941" name="Rectangle 21"/>
          <p:cNvSpPr>
            <a:spLocks noChangeArrowheads="1"/>
          </p:cNvSpPr>
          <p:nvPr/>
        </p:nvSpPr>
        <p:spPr bwMode="auto">
          <a:xfrm>
            <a:off x="516557" y="1446157"/>
            <a:ext cx="7747609" cy="412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10000"/>
              </a:spcBef>
              <a:buClr>
                <a:schemeClr val="tx1"/>
              </a:buClr>
              <a:buFont typeface="Wingdings" charset="0"/>
              <a:buNone/>
              <a:tabLst>
                <a:tab pos="720725" algn="l"/>
              </a:tabLst>
            </a:pPr>
            <a:r>
              <a:rPr lang="pt-BR" sz="2000" b="1" dirty="0" smtClean="0"/>
              <a:t>1994:   FHC</a:t>
            </a:r>
            <a:r>
              <a:rPr lang="ja-JP" altLang="en-US" sz="2000" b="1" dirty="0" smtClean="0"/>
              <a:t>大統領によるレアルプランでハイパーインフレが収束。</a:t>
            </a:r>
            <a:endParaRPr lang="pt-BR" sz="2000" b="1" dirty="0" smtClean="0"/>
          </a:p>
          <a:p>
            <a:pPr eaLnBrk="1" hangingPunct="1">
              <a:spcBef>
                <a:spcPct val="10000"/>
              </a:spcBef>
              <a:buClr>
                <a:schemeClr val="tx1"/>
              </a:buClr>
              <a:buFont typeface="Wingdings" charset="0"/>
              <a:buNone/>
              <a:tabLst>
                <a:tab pos="720725" algn="l"/>
              </a:tabLst>
            </a:pPr>
            <a:r>
              <a:rPr lang="pt-BR" sz="2000" b="1" dirty="0" smtClean="0"/>
              <a:t>1995:  </a:t>
            </a:r>
            <a:r>
              <a:rPr lang="ja-JP" altLang="en-US" sz="2000" b="1" dirty="0" smtClean="0"/>
              <a:t>海外からの投資が戻る。</a:t>
            </a:r>
            <a:endParaRPr lang="pt-BR" sz="2000" b="1" dirty="0" smtClean="0"/>
          </a:p>
          <a:p>
            <a:pPr eaLnBrk="1" hangingPunct="1">
              <a:spcBef>
                <a:spcPct val="10000"/>
              </a:spcBef>
              <a:buClr>
                <a:schemeClr val="tx1"/>
              </a:buClr>
              <a:buFont typeface="Wingdings" charset="0"/>
              <a:buNone/>
              <a:tabLst>
                <a:tab pos="720725" algn="l"/>
              </a:tabLst>
            </a:pPr>
            <a:r>
              <a:rPr lang="pt-BR" sz="2000" b="1" dirty="0" smtClean="0"/>
              <a:t>1996</a:t>
            </a:r>
            <a:r>
              <a:rPr lang="pt-BR" sz="2000" b="1" dirty="0"/>
              <a:t>:	</a:t>
            </a:r>
            <a:r>
              <a:rPr lang="ja-JP" altLang="en-US" sz="2000" b="1" dirty="0" smtClean="0"/>
              <a:t>民営化が始まる。</a:t>
            </a:r>
            <a:endParaRPr lang="pt-BR" sz="2000" b="1" dirty="0" smtClean="0"/>
          </a:p>
          <a:p>
            <a:pPr eaLnBrk="1" hangingPunct="1">
              <a:spcBef>
                <a:spcPct val="10000"/>
              </a:spcBef>
              <a:buClr>
                <a:schemeClr val="tx1"/>
              </a:buClr>
              <a:buFont typeface="Wingdings" charset="0"/>
              <a:buNone/>
              <a:tabLst>
                <a:tab pos="720725" algn="l"/>
              </a:tabLst>
            </a:pPr>
            <a:r>
              <a:rPr lang="pt-BR" sz="2000" b="1" dirty="0"/>
              <a:t> </a:t>
            </a:r>
            <a:r>
              <a:rPr lang="pt-BR" sz="2000" b="1" dirty="0" smtClean="0"/>
              <a:t>            TV</a:t>
            </a:r>
            <a:r>
              <a:rPr lang="ja-JP" altLang="en-US" sz="2000" b="1" dirty="0" smtClean="0"/>
              <a:t>生産がピークを迎え</a:t>
            </a:r>
            <a:r>
              <a:rPr lang="en-US" altLang="ja-JP" sz="2000" b="1" dirty="0" smtClean="0"/>
              <a:t>1000</a:t>
            </a:r>
            <a:r>
              <a:rPr lang="ja-JP" altLang="en-US" sz="2000" b="1" dirty="0" smtClean="0"/>
              <a:t>万台を記録。</a:t>
            </a:r>
            <a:endParaRPr lang="pt-BR" sz="2000" b="1" dirty="0"/>
          </a:p>
          <a:p>
            <a:pPr eaLnBrk="1" hangingPunct="1">
              <a:spcBef>
                <a:spcPct val="10000"/>
              </a:spcBef>
              <a:buClr>
                <a:schemeClr val="tx1"/>
              </a:buClr>
              <a:buFont typeface="Wingdings" charset="0"/>
              <a:buNone/>
              <a:tabLst>
                <a:tab pos="720725" algn="l"/>
              </a:tabLst>
            </a:pPr>
            <a:r>
              <a:rPr lang="pt-BR" sz="2000" b="1" dirty="0"/>
              <a:t>1997:	</a:t>
            </a:r>
            <a:r>
              <a:rPr lang="ja-JP" altLang="en-US" sz="2000" b="1" dirty="0" smtClean="0"/>
              <a:t>アジア通貨危機。</a:t>
            </a:r>
            <a:endParaRPr lang="pt-BR" sz="2000" b="1" dirty="0"/>
          </a:p>
          <a:p>
            <a:pPr eaLnBrk="1" hangingPunct="1">
              <a:spcBef>
                <a:spcPct val="10000"/>
              </a:spcBef>
              <a:buClr>
                <a:schemeClr val="tx1"/>
              </a:buClr>
              <a:buFont typeface="Wingdings" charset="0"/>
              <a:buNone/>
              <a:tabLst>
                <a:tab pos="720725" algn="l"/>
              </a:tabLst>
            </a:pPr>
            <a:r>
              <a:rPr lang="pt-BR" sz="2000" b="1" dirty="0"/>
              <a:t>1998:	</a:t>
            </a:r>
            <a:r>
              <a:rPr lang="ja-JP" altLang="en-US" sz="2000" b="1" dirty="0" smtClean="0"/>
              <a:t>ロシア金融危機。</a:t>
            </a:r>
            <a:endParaRPr lang="pt-BR" sz="2000" b="1" dirty="0"/>
          </a:p>
          <a:p>
            <a:pPr eaLnBrk="1" hangingPunct="1">
              <a:spcBef>
                <a:spcPct val="10000"/>
              </a:spcBef>
              <a:buClr>
                <a:schemeClr val="tx1"/>
              </a:buClr>
              <a:buFont typeface="Wingdings" charset="0"/>
              <a:buNone/>
              <a:tabLst>
                <a:tab pos="720725" algn="l"/>
              </a:tabLst>
            </a:pPr>
            <a:r>
              <a:rPr lang="pt-BR" sz="2000" b="1" dirty="0"/>
              <a:t>1999:	</a:t>
            </a:r>
            <a:r>
              <a:rPr lang="ja-JP" altLang="en-US" sz="2000" b="1" dirty="0" smtClean="0"/>
              <a:t>金融システムが不安定で通貨レアルが急落。</a:t>
            </a:r>
            <a:endParaRPr lang="pt-BR" sz="2000" b="1" dirty="0"/>
          </a:p>
          <a:p>
            <a:pPr eaLnBrk="1" hangingPunct="1">
              <a:spcBef>
                <a:spcPct val="10000"/>
              </a:spcBef>
              <a:buClr>
                <a:schemeClr val="tx1"/>
              </a:buClr>
              <a:buFont typeface="Wingdings" charset="0"/>
              <a:buNone/>
              <a:tabLst>
                <a:tab pos="720725" algn="l"/>
              </a:tabLst>
            </a:pPr>
            <a:r>
              <a:rPr lang="pt-BR" sz="2000" b="1" dirty="0"/>
              <a:t>2000:	</a:t>
            </a:r>
            <a:r>
              <a:rPr lang="ja-JP" altLang="en-US" sz="2000" b="1" dirty="0" smtClean="0"/>
              <a:t>経済が落ち着く。</a:t>
            </a:r>
            <a:endParaRPr lang="pt-BR" sz="2000" b="1" dirty="0"/>
          </a:p>
          <a:p>
            <a:pPr eaLnBrk="1" hangingPunct="1">
              <a:spcBef>
                <a:spcPct val="10000"/>
              </a:spcBef>
              <a:buClr>
                <a:schemeClr val="tx1"/>
              </a:buClr>
              <a:buFont typeface="Wingdings" charset="0"/>
              <a:buNone/>
              <a:tabLst>
                <a:tab pos="720725" algn="l"/>
              </a:tabLst>
            </a:pPr>
            <a:r>
              <a:rPr lang="pt-BR" sz="2000" b="1" dirty="0"/>
              <a:t>2001:	</a:t>
            </a:r>
            <a:r>
              <a:rPr lang="ja-JP" altLang="en-US" sz="2000" b="1" dirty="0" smtClean="0"/>
              <a:t>電力危機</a:t>
            </a:r>
            <a:r>
              <a:rPr lang="pt-BR" sz="2000" b="1" dirty="0" smtClean="0"/>
              <a:t>.</a:t>
            </a:r>
            <a:r>
              <a:rPr lang="ja-JP" altLang="en-US" sz="2000" b="1" dirty="0" smtClean="0"/>
              <a:t>アルゼンチンの金融危機でボラティリティーが高まる。</a:t>
            </a:r>
            <a:endParaRPr lang="pt-BR" sz="2000" b="1" dirty="0"/>
          </a:p>
          <a:p>
            <a:pPr eaLnBrk="1" hangingPunct="1">
              <a:spcBef>
                <a:spcPct val="10000"/>
              </a:spcBef>
              <a:buClr>
                <a:schemeClr val="tx1"/>
              </a:buClr>
              <a:buFont typeface="Wingdings" charset="0"/>
              <a:buNone/>
              <a:tabLst>
                <a:tab pos="720725" algn="l"/>
              </a:tabLst>
            </a:pPr>
            <a:r>
              <a:rPr lang="pt-BR" sz="2000" b="1" dirty="0"/>
              <a:t>2002:	</a:t>
            </a:r>
            <a:r>
              <a:rPr lang="ja-JP" altLang="en-US" sz="2000" b="1" dirty="0" smtClean="0"/>
              <a:t>大統領選挙をめぐっての通貨投機で市場が荒れる。</a:t>
            </a:r>
            <a:endParaRPr lang="pt-BR" sz="2000" b="1" dirty="0"/>
          </a:p>
          <a:p>
            <a:pPr eaLnBrk="1" hangingPunct="1">
              <a:spcBef>
                <a:spcPct val="10000"/>
              </a:spcBef>
              <a:buClr>
                <a:schemeClr val="tx1"/>
              </a:buClr>
              <a:buFont typeface="Wingdings" charset="0"/>
              <a:buNone/>
              <a:tabLst>
                <a:tab pos="720725" algn="l"/>
              </a:tabLst>
            </a:pPr>
            <a:r>
              <a:rPr lang="pt-BR" sz="2000" b="1" dirty="0"/>
              <a:t>2003:	</a:t>
            </a:r>
            <a:r>
              <a:rPr lang="ja-JP" altLang="en-US" sz="2000" b="1" dirty="0" smtClean="0"/>
              <a:t>財政緊縮措置。</a:t>
            </a:r>
            <a:endParaRPr lang="pt-BR" sz="2000" b="1" dirty="0"/>
          </a:p>
          <a:p>
            <a:pPr>
              <a:spcBef>
                <a:spcPct val="10000"/>
              </a:spcBef>
              <a:buClr>
                <a:schemeClr val="tx1"/>
              </a:buClr>
              <a:tabLst>
                <a:tab pos="720725" algn="l"/>
              </a:tabLst>
            </a:pPr>
            <a:r>
              <a:rPr lang="pt-BR" sz="2000" b="1" dirty="0"/>
              <a:t>2004:	</a:t>
            </a:r>
            <a:r>
              <a:rPr lang="pt-BR" altLang="ja-JP" sz="2000" b="1" dirty="0" err="1" smtClean="0"/>
              <a:t>BRICs</a:t>
            </a:r>
            <a:r>
              <a:rPr lang="ja-JP" altLang="en-US" sz="2000" b="1" dirty="0" smtClean="0"/>
              <a:t>諸国の成長で経済が安定。</a:t>
            </a:r>
            <a:endParaRPr lang="pt-BR" sz="2000" b="1" dirty="0"/>
          </a:p>
        </p:txBody>
      </p:sp>
      <p:sp>
        <p:nvSpPr>
          <p:cNvPr id="3" name="テキスト ボックス 2"/>
          <p:cNvSpPr txBox="1"/>
          <p:nvPr/>
        </p:nvSpPr>
        <p:spPr>
          <a:xfrm>
            <a:off x="1561072" y="5752772"/>
            <a:ext cx="6459105" cy="707886"/>
          </a:xfrm>
          <a:prstGeom prst="rect">
            <a:avLst/>
          </a:prstGeom>
          <a:solidFill>
            <a:srgbClr val="FBFF8D"/>
          </a:solidFill>
        </p:spPr>
        <p:txBody>
          <a:bodyPr wrap="square" rtlCol="0">
            <a:spAutoFit/>
          </a:bodyPr>
          <a:lstStyle/>
          <a:p>
            <a:pPr marL="342900" indent="-342900">
              <a:buFont typeface="Wingdings" charset="2"/>
              <a:buChar char="Ø"/>
            </a:pPr>
            <a:r>
              <a:rPr lang="pt-BR" altLang="ja-JP" sz="2000" b="1" dirty="0" smtClean="0">
                <a:solidFill>
                  <a:srgbClr val="FF3300"/>
                </a:solidFill>
              </a:rPr>
              <a:t>   </a:t>
            </a:r>
            <a:r>
              <a:rPr lang="ja-JP" altLang="en-US" sz="2000" b="1" dirty="0" smtClean="0">
                <a:solidFill>
                  <a:srgbClr val="FF3300"/>
                </a:solidFill>
              </a:rPr>
              <a:t>２００２年までは正常なオペレーションが出来たのは年　</a:t>
            </a:r>
          </a:p>
          <a:p>
            <a:r>
              <a:rPr lang="ja-JP" altLang="en-US" sz="2000" b="1" dirty="0">
                <a:solidFill>
                  <a:srgbClr val="FF3300"/>
                </a:solidFill>
              </a:rPr>
              <a:t>　</a:t>
            </a:r>
            <a:r>
              <a:rPr lang="ja-JP" altLang="en-US" sz="2000" b="1" dirty="0" smtClean="0">
                <a:solidFill>
                  <a:srgbClr val="FF3300"/>
                </a:solidFill>
              </a:rPr>
              <a:t>　　のうち６</a:t>
            </a:r>
            <a:r>
              <a:rPr lang="en-US" altLang="ja-JP" sz="2000" b="1" dirty="0" smtClean="0">
                <a:solidFill>
                  <a:srgbClr val="FF3300"/>
                </a:solidFill>
              </a:rPr>
              <a:t>〜</a:t>
            </a:r>
            <a:r>
              <a:rPr lang="ja-JP" altLang="en-US" sz="2000" b="1" dirty="0" smtClean="0">
                <a:solidFill>
                  <a:srgbClr val="FF3300"/>
                </a:solidFill>
              </a:rPr>
              <a:t>８ヶ月。</a:t>
            </a:r>
            <a:endParaRPr kumimoji="1" lang="ja-JP" altLang="en-US" sz="2000" dirty="0"/>
          </a:p>
        </p:txBody>
      </p:sp>
      <p:sp>
        <p:nvSpPr>
          <p:cNvPr id="5" name="雲形吹き出し 4"/>
          <p:cNvSpPr/>
          <p:nvPr/>
        </p:nvSpPr>
        <p:spPr>
          <a:xfrm>
            <a:off x="6280532" y="2447983"/>
            <a:ext cx="2406268" cy="1254750"/>
          </a:xfrm>
          <a:prstGeom prst="cloudCallout">
            <a:avLst>
              <a:gd name="adj1" fmla="val -67281"/>
              <a:gd name="adj2" fmla="val 192"/>
            </a:avLst>
          </a:prstGeom>
          <a:solidFill>
            <a:srgbClr val="FBFF8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smtClean="0">
                <a:solidFill>
                  <a:srgbClr val="FF0000"/>
                </a:solidFill>
              </a:rPr>
              <a:t>為替の高いボラティリティの影響を受ける</a:t>
            </a:r>
            <a:r>
              <a:rPr kumimoji="1" lang="en-US" altLang="ja-JP" sz="1600" b="1" dirty="0" smtClean="0"/>
              <a:t>S</a:t>
            </a:r>
            <a:endParaRPr kumimoji="1" lang="ja-JP" altLang="en-US" sz="1600" b="1" dirty="0"/>
          </a:p>
        </p:txBody>
      </p:sp>
      <p:pic>
        <p:nvPicPr>
          <p:cNvPr id="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01" y="183694"/>
            <a:ext cx="1720033" cy="1395208"/>
          </a:xfrm>
          <a:prstGeom prst="rect">
            <a:avLst/>
          </a:prstGeom>
        </p:spPr>
      </p:pic>
    </p:spTree>
    <p:extLst>
      <p:ext uri="{BB962C8B-B14F-4D97-AF65-F5344CB8AC3E}">
        <p14:creationId xmlns:p14="http://schemas.microsoft.com/office/powerpoint/2010/main" val="20886440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153988" y="268084"/>
            <a:ext cx="8785225" cy="669925"/>
          </a:xfrm>
        </p:spPr>
        <p:txBody>
          <a:bodyPr>
            <a:normAutofit/>
          </a:bodyPr>
          <a:lstStyle/>
          <a:p>
            <a:pPr algn="ctr">
              <a:defRPr/>
            </a:pPr>
            <a:r>
              <a:rPr lang="pt-BR" altLang="ja-JP" sz="2800" b="1" dirty="0">
                <a:cs typeface="Calibri"/>
              </a:rPr>
              <a:t>3</a:t>
            </a:r>
            <a:r>
              <a:rPr lang="pt-BR" altLang="ja-JP" sz="2800" b="1" dirty="0" smtClean="0">
                <a:cs typeface="Calibri"/>
              </a:rPr>
              <a:t>.</a:t>
            </a:r>
            <a:r>
              <a:rPr lang="ja-JP" altLang="en-US" sz="2800" b="1" dirty="0" smtClean="0">
                <a:cs typeface="Calibri"/>
              </a:rPr>
              <a:t>経済状況</a:t>
            </a:r>
            <a:r>
              <a:rPr lang="pt-BR" altLang="ja-JP" sz="2800" b="1" dirty="0" smtClean="0">
                <a:cs typeface="Calibri"/>
              </a:rPr>
              <a:t>(</a:t>
            </a:r>
            <a:r>
              <a:rPr lang="ja-JP" altLang="en-US" sz="2800" b="1" dirty="0" smtClean="0">
                <a:cs typeface="Calibri"/>
              </a:rPr>
              <a:t>当時</a:t>
            </a:r>
            <a:r>
              <a:rPr lang="pt-BR" altLang="ja-JP" sz="2800" b="1" dirty="0" smtClean="0">
                <a:cs typeface="Calibri"/>
              </a:rPr>
              <a:t>)</a:t>
            </a:r>
          </a:p>
        </p:txBody>
      </p:sp>
      <p:sp>
        <p:nvSpPr>
          <p:cNvPr id="582659" name="AutoShape 3"/>
          <p:cNvSpPr>
            <a:spLocks noChangeArrowheads="1"/>
          </p:cNvSpPr>
          <p:nvPr/>
        </p:nvSpPr>
        <p:spPr bwMode="auto">
          <a:xfrm>
            <a:off x="5170487" y="5280025"/>
            <a:ext cx="1679485" cy="576263"/>
          </a:xfrm>
          <a:prstGeom prst="roundRect">
            <a:avLst>
              <a:gd name="adj" fmla="val 16667"/>
            </a:avLst>
          </a:prstGeom>
          <a:solidFill>
            <a:srgbClr val="FFCCCC"/>
          </a:solidFill>
          <a:ln w="12700">
            <a:solidFill>
              <a:srgbClr val="000000"/>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600" tIns="46800" rIns="93600" bIns="46800" anchor="ctr"/>
          <a:lstStyle/>
          <a:p>
            <a:pPr algn="ctr">
              <a:spcBef>
                <a:spcPct val="0"/>
              </a:spcBef>
              <a:buFontTx/>
              <a:buNone/>
            </a:pPr>
            <a:r>
              <a:rPr lang="ja-JP" altLang="en-US" sz="1600" b="1" u="none" dirty="0" smtClean="0">
                <a:latin typeface="Calibri"/>
                <a:cs typeface="Calibri"/>
              </a:rPr>
              <a:t>生産の低下</a:t>
            </a:r>
            <a:endParaRPr lang="pt-BR" altLang="ja-JP" sz="1600" b="1" u="none" dirty="0">
              <a:latin typeface="Calibri"/>
              <a:cs typeface="Calibri"/>
            </a:endParaRPr>
          </a:p>
        </p:txBody>
      </p:sp>
      <p:sp>
        <p:nvSpPr>
          <p:cNvPr id="582660" name="AutoShape 4"/>
          <p:cNvSpPr>
            <a:spLocks noChangeArrowheads="1"/>
          </p:cNvSpPr>
          <p:nvPr/>
        </p:nvSpPr>
        <p:spPr bwMode="auto">
          <a:xfrm>
            <a:off x="7340600" y="1612900"/>
            <a:ext cx="1512888"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u="none" dirty="0" smtClean="0">
                <a:latin typeface="Calibri"/>
                <a:cs typeface="Calibri"/>
              </a:rPr>
              <a:t>所得の減少</a:t>
            </a:r>
            <a:endParaRPr lang="pt-BR" altLang="ja-JP" sz="1600" b="1" u="none" dirty="0">
              <a:latin typeface="Calibri"/>
              <a:cs typeface="Calibri"/>
            </a:endParaRPr>
          </a:p>
        </p:txBody>
      </p:sp>
      <p:sp>
        <p:nvSpPr>
          <p:cNvPr id="582661" name="AutoShape 5"/>
          <p:cNvSpPr>
            <a:spLocks noChangeArrowheads="1"/>
          </p:cNvSpPr>
          <p:nvPr/>
        </p:nvSpPr>
        <p:spPr bwMode="auto">
          <a:xfrm>
            <a:off x="3154363" y="1612900"/>
            <a:ext cx="1309687"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u="none" dirty="0" smtClean="0">
                <a:latin typeface="Calibri"/>
                <a:cs typeface="Calibri"/>
              </a:rPr>
              <a:t>高い税負担</a:t>
            </a:r>
            <a:endParaRPr lang="pt-BR" altLang="ja-JP" sz="1600" b="1" u="none" dirty="0">
              <a:latin typeface="Calibri"/>
              <a:cs typeface="Calibri"/>
            </a:endParaRPr>
          </a:p>
        </p:txBody>
      </p:sp>
      <p:sp>
        <p:nvSpPr>
          <p:cNvPr id="582662" name="AutoShape 6"/>
          <p:cNvSpPr>
            <a:spLocks noChangeArrowheads="1"/>
          </p:cNvSpPr>
          <p:nvPr/>
        </p:nvSpPr>
        <p:spPr bwMode="auto">
          <a:xfrm>
            <a:off x="177800" y="5280025"/>
            <a:ext cx="1917700"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400" b="1" u="none" dirty="0" smtClean="0">
                <a:latin typeface="Calibri"/>
                <a:cs typeface="Calibri"/>
              </a:rPr>
              <a:t>資金調達のため</a:t>
            </a:r>
          </a:p>
          <a:p>
            <a:pPr algn="ctr">
              <a:spcBef>
                <a:spcPct val="0"/>
              </a:spcBef>
              <a:buFontTx/>
              <a:buNone/>
            </a:pPr>
            <a:r>
              <a:rPr lang="ja-JP" altLang="en-US" sz="1400" b="1" u="none" dirty="0" smtClean="0">
                <a:latin typeface="Calibri"/>
                <a:cs typeface="Calibri"/>
              </a:rPr>
              <a:t>高金利を負担</a:t>
            </a:r>
            <a:endParaRPr lang="pt-BR" altLang="ja-JP" sz="1400" b="1" u="none" dirty="0">
              <a:latin typeface="Calibri"/>
              <a:cs typeface="Calibri"/>
            </a:endParaRPr>
          </a:p>
        </p:txBody>
      </p:sp>
      <p:sp>
        <p:nvSpPr>
          <p:cNvPr id="582663" name="AutoShape 7"/>
          <p:cNvSpPr>
            <a:spLocks noChangeArrowheads="1"/>
          </p:cNvSpPr>
          <p:nvPr/>
        </p:nvSpPr>
        <p:spPr bwMode="auto">
          <a:xfrm>
            <a:off x="307269" y="3376613"/>
            <a:ext cx="1654175" cy="576262"/>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400" b="1" dirty="0" smtClean="0">
                <a:latin typeface="Calibri"/>
                <a:cs typeface="Calibri"/>
              </a:rPr>
              <a:t>ファイナンシング</a:t>
            </a:r>
            <a:endParaRPr lang="pt-BR" altLang="ja-JP" sz="1400" b="1" u="none" dirty="0">
              <a:latin typeface="Calibri"/>
              <a:cs typeface="Calibri"/>
            </a:endParaRPr>
          </a:p>
        </p:txBody>
      </p:sp>
      <p:sp>
        <p:nvSpPr>
          <p:cNvPr id="582664" name="AutoShape 8"/>
          <p:cNvSpPr>
            <a:spLocks noChangeArrowheads="1"/>
          </p:cNvSpPr>
          <p:nvPr/>
        </p:nvSpPr>
        <p:spPr bwMode="auto">
          <a:xfrm>
            <a:off x="250825" y="1612900"/>
            <a:ext cx="1766888"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dirty="0" smtClean="0">
                <a:latin typeface="Calibri"/>
                <a:cs typeface="Calibri"/>
              </a:rPr>
              <a:t>歳入不足</a:t>
            </a:r>
            <a:endParaRPr lang="pt-BR" altLang="ja-JP" sz="1600" b="1" u="none" dirty="0">
              <a:latin typeface="Calibri"/>
              <a:cs typeface="Calibri"/>
            </a:endParaRPr>
          </a:p>
        </p:txBody>
      </p:sp>
      <p:sp>
        <p:nvSpPr>
          <p:cNvPr id="582665" name="AutoShape 9"/>
          <p:cNvSpPr>
            <a:spLocks noChangeArrowheads="1"/>
          </p:cNvSpPr>
          <p:nvPr/>
        </p:nvSpPr>
        <p:spPr bwMode="auto">
          <a:xfrm>
            <a:off x="7296679" y="5280025"/>
            <a:ext cx="1603375"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u="none" dirty="0" smtClean="0">
                <a:latin typeface="Calibri"/>
                <a:cs typeface="Calibri"/>
              </a:rPr>
              <a:t>経済の悪化</a:t>
            </a:r>
            <a:endParaRPr lang="pt-BR" altLang="ja-JP" sz="1600" b="1" u="none" dirty="0">
              <a:latin typeface="Calibri"/>
              <a:cs typeface="Calibri"/>
            </a:endParaRPr>
          </a:p>
        </p:txBody>
      </p:sp>
      <p:cxnSp>
        <p:nvCxnSpPr>
          <p:cNvPr id="582666" name="AutoShape 10"/>
          <p:cNvCxnSpPr>
            <a:cxnSpLocks noChangeShapeType="1"/>
            <a:stCxn id="582662" idx="3"/>
            <a:endCxn id="582681" idx="2"/>
          </p:cNvCxnSpPr>
          <p:nvPr/>
        </p:nvCxnSpPr>
        <p:spPr bwMode="auto">
          <a:xfrm flipV="1">
            <a:off x="2095500" y="4167132"/>
            <a:ext cx="1335865" cy="1401025"/>
          </a:xfrm>
          <a:prstGeom prst="curvedConnector2">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67" name="AutoShape 11"/>
          <p:cNvCxnSpPr>
            <a:cxnSpLocks noChangeShapeType="1"/>
            <a:stCxn id="582663" idx="2"/>
            <a:endCxn id="582662" idx="0"/>
          </p:cNvCxnSpPr>
          <p:nvPr/>
        </p:nvCxnSpPr>
        <p:spPr bwMode="auto">
          <a:xfrm rot="16200000" flipH="1">
            <a:off x="471928" y="4615303"/>
            <a:ext cx="1327150" cy="2293"/>
          </a:xfrm>
          <a:prstGeom prst="curvedConnector3">
            <a:avLst>
              <a:gd name="adj1" fmla="val 50000"/>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68" name="AutoShape 12"/>
          <p:cNvCxnSpPr>
            <a:cxnSpLocks noChangeShapeType="1"/>
            <a:stCxn id="582681" idx="0"/>
            <a:endCxn id="582664" idx="3"/>
          </p:cNvCxnSpPr>
          <p:nvPr/>
        </p:nvCxnSpPr>
        <p:spPr bwMode="auto">
          <a:xfrm rot="16200000" flipV="1">
            <a:off x="2051070" y="1867675"/>
            <a:ext cx="1346938" cy="1413652"/>
          </a:xfrm>
          <a:prstGeom prst="curvedConnector2">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69" name="AutoShape 13"/>
          <p:cNvCxnSpPr>
            <a:cxnSpLocks noChangeShapeType="1"/>
            <a:stCxn id="582664" idx="3"/>
            <a:endCxn id="582661" idx="1"/>
          </p:cNvCxnSpPr>
          <p:nvPr/>
        </p:nvCxnSpPr>
        <p:spPr bwMode="auto">
          <a:xfrm>
            <a:off x="2017713" y="1901825"/>
            <a:ext cx="1136650" cy="0"/>
          </a:xfrm>
          <a:prstGeom prst="straightConnector1">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0" name="AutoShape 14"/>
          <p:cNvCxnSpPr>
            <a:cxnSpLocks noChangeShapeType="1"/>
            <a:stCxn id="582661" idx="3"/>
            <a:endCxn id="582676" idx="1"/>
          </p:cNvCxnSpPr>
          <p:nvPr/>
        </p:nvCxnSpPr>
        <p:spPr bwMode="auto">
          <a:xfrm>
            <a:off x="4464050" y="1901032"/>
            <a:ext cx="706436" cy="0"/>
          </a:xfrm>
          <a:prstGeom prst="straightConnector1">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1" name="AutoShape 15"/>
          <p:cNvCxnSpPr>
            <a:cxnSpLocks noChangeShapeType="1"/>
            <a:stCxn id="582676" idx="3"/>
            <a:endCxn id="582660" idx="1"/>
          </p:cNvCxnSpPr>
          <p:nvPr/>
        </p:nvCxnSpPr>
        <p:spPr bwMode="auto">
          <a:xfrm>
            <a:off x="6849971" y="1901032"/>
            <a:ext cx="490629" cy="0"/>
          </a:xfrm>
          <a:prstGeom prst="straightConnector1">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2" name="AutoShape 16"/>
          <p:cNvCxnSpPr>
            <a:cxnSpLocks noChangeShapeType="1"/>
            <a:stCxn id="582665" idx="1"/>
            <a:endCxn id="582659" idx="3"/>
          </p:cNvCxnSpPr>
          <p:nvPr/>
        </p:nvCxnSpPr>
        <p:spPr bwMode="auto">
          <a:xfrm flipH="1">
            <a:off x="6849972" y="5568157"/>
            <a:ext cx="446707" cy="0"/>
          </a:xfrm>
          <a:prstGeom prst="straightConnector1">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4" name="AutoShape 18"/>
          <p:cNvCxnSpPr>
            <a:cxnSpLocks noChangeShapeType="1"/>
            <a:stCxn id="582660" idx="2"/>
            <a:endCxn id="582679" idx="0"/>
          </p:cNvCxnSpPr>
          <p:nvPr/>
        </p:nvCxnSpPr>
        <p:spPr bwMode="auto">
          <a:xfrm rot="5400000">
            <a:off x="7468394" y="2817019"/>
            <a:ext cx="1257300" cy="1588"/>
          </a:xfrm>
          <a:prstGeom prst="curvedConnector3">
            <a:avLst>
              <a:gd name="adj1" fmla="val 50000"/>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5" name="AutoShape 19"/>
          <p:cNvCxnSpPr>
            <a:cxnSpLocks noChangeShapeType="1"/>
            <a:stCxn id="582660" idx="0"/>
            <a:endCxn id="582664" idx="0"/>
          </p:cNvCxnSpPr>
          <p:nvPr/>
        </p:nvCxnSpPr>
        <p:spPr bwMode="auto">
          <a:xfrm rot="16200000" flipH="1" flipV="1">
            <a:off x="4615657" y="-1867694"/>
            <a:ext cx="1588" cy="6962775"/>
          </a:xfrm>
          <a:prstGeom prst="curvedConnector3">
            <a:avLst>
              <a:gd name="adj1" fmla="val -14400000"/>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2676" name="AutoShape 20"/>
          <p:cNvSpPr>
            <a:spLocks noChangeArrowheads="1"/>
          </p:cNvSpPr>
          <p:nvPr/>
        </p:nvSpPr>
        <p:spPr bwMode="auto">
          <a:xfrm>
            <a:off x="5170486" y="1612900"/>
            <a:ext cx="1679485" cy="576263"/>
          </a:xfrm>
          <a:prstGeom prst="roundRect">
            <a:avLst>
              <a:gd name="adj" fmla="val 16667"/>
            </a:avLst>
          </a:prstGeom>
          <a:solidFill>
            <a:srgbClr val="FFCCCC"/>
          </a:solidFill>
          <a:ln w="12700">
            <a:solidFill>
              <a:srgbClr val="000000"/>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600" tIns="46800" rIns="93600" bIns="46800" anchor="ctr"/>
          <a:lstStyle/>
          <a:p>
            <a:pPr algn="ctr">
              <a:spcBef>
                <a:spcPct val="0"/>
              </a:spcBef>
              <a:buFontTx/>
              <a:buNone/>
            </a:pPr>
            <a:r>
              <a:rPr lang="ja-JP" altLang="en-US" sz="1600" b="1" u="none" dirty="0" smtClean="0">
                <a:latin typeface="Calibri"/>
                <a:cs typeface="Calibri"/>
              </a:rPr>
              <a:t>消費の冷え込み</a:t>
            </a:r>
            <a:endParaRPr lang="pt-BR" altLang="ja-JP" sz="1600" b="1" u="none" dirty="0">
              <a:latin typeface="Calibri"/>
              <a:cs typeface="Calibri"/>
            </a:endParaRPr>
          </a:p>
        </p:txBody>
      </p:sp>
      <p:cxnSp>
        <p:nvCxnSpPr>
          <p:cNvPr id="582677" name="AutoShape 21"/>
          <p:cNvCxnSpPr>
            <a:cxnSpLocks noChangeShapeType="1"/>
            <a:stCxn id="582664" idx="2"/>
            <a:endCxn id="582663" idx="0"/>
          </p:cNvCxnSpPr>
          <p:nvPr/>
        </p:nvCxnSpPr>
        <p:spPr bwMode="auto">
          <a:xfrm rot="16200000" flipH="1">
            <a:off x="540588" y="2782844"/>
            <a:ext cx="1187450" cy="88"/>
          </a:xfrm>
          <a:prstGeom prst="curvedConnector3">
            <a:avLst>
              <a:gd name="adj1" fmla="val 50000"/>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2679" name="AutoShape 23"/>
          <p:cNvSpPr>
            <a:spLocks noChangeArrowheads="1"/>
          </p:cNvSpPr>
          <p:nvPr/>
        </p:nvSpPr>
        <p:spPr bwMode="auto">
          <a:xfrm>
            <a:off x="7339013" y="3446463"/>
            <a:ext cx="1512887" cy="576262"/>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u="none" dirty="0" smtClean="0">
                <a:latin typeface="Calibri"/>
                <a:cs typeface="Calibri"/>
              </a:rPr>
              <a:t>失業率の上昇</a:t>
            </a:r>
            <a:endParaRPr lang="pt-BR" altLang="ja-JP" sz="1600" b="1" u="none" dirty="0">
              <a:latin typeface="Calibri"/>
              <a:cs typeface="Calibri"/>
            </a:endParaRPr>
          </a:p>
        </p:txBody>
      </p:sp>
      <p:cxnSp>
        <p:nvCxnSpPr>
          <p:cNvPr id="582680" name="AutoShape 24"/>
          <p:cNvCxnSpPr>
            <a:cxnSpLocks noChangeShapeType="1"/>
            <a:stCxn id="582679" idx="2"/>
            <a:endCxn id="582665" idx="0"/>
          </p:cNvCxnSpPr>
          <p:nvPr/>
        </p:nvCxnSpPr>
        <p:spPr bwMode="auto">
          <a:xfrm rot="16200000" flipH="1">
            <a:off x="7468262" y="4649920"/>
            <a:ext cx="1257300" cy="2910"/>
          </a:xfrm>
          <a:prstGeom prst="curvedConnector3">
            <a:avLst>
              <a:gd name="adj1" fmla="val 50000"/>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2681" name="AutoShape 25"/>
          <p:cNvSpPr>
            <a:spLocks noChangeArrowheads="1"/>
          </p:cNvSpPr>
          <p:nvPr/>
        </p:nvSpPr>
        <p:spPr bwMode="auto">
          <a:xfrm>
            <a:off x="2408221" y="3247970"/>
            <a:ext cx="2046288" cy="919162"/>
          </a:xfrm>
          <a:prstGeom prst="roundRect">
            <a:avLst>
              <a:gd name="adj" fmla="val 16667"/>
            </a:avLst>
          </a:prstGeom>
          <a:solidFill>
            <a:srgbClr val="FFCCCC"/>
          </a:solidFill>
          <a:ln w="12700">
            <a:solidFill>
              <a:srgbClr val="000000"/>
            </a:solidFill>
            <a:round/>
            <a:headEnd type="none" w="sm" len="sm"/>
            <a:tailEnd type="none" w="sm" len="sm"/>
          </a:ln>
          <a:effectLst/>
          <a:extLst>
            <a:ext uri="{AF507438-7753-43e0-B8FC-AC1667EBCBE1}">
              <a14:hiddenEffects xmlns:a14="http://schemas.microsoft.com/office/drawing/2010/main" xmlns="">
                <a:effectLst>
                  <a:outerShdw blurRad="63500" dist="137372" dir="8778596" algn="ctr" rotWithShape="0">
                    <a:schemeClr val="tx1">
                      <a:alpha val="50000"/>
                    </a:schemeClr>
                  </a:outerShdw>
                </a:effectLst>
              </a14:hiddenEffects>
            </a:ext>
          </a:extLst>
        </p:spPr>
        <p:txBody>
          <a:bodyPr lIns="93600" tIns="46800" rIns="93600" bIns="46800" anchor="ctr"/>
          <a:lstStyle/>
          <a:p>
            <a:pPr algn="ctr">
              <a:spcBef>
                <a:spcPct val="0"/>
              </a:spcBef>
              <a:buFontTx/>
              <a:buNone/>
            </a:pPr>
            <a:r>
              <a:rPr lang="ja-JP" altLang="en-US" sz="1600" b="1" u="none" dirty="0" smtClean="0">
                <a:latin typeface="Calibri"/>
                <a:cs typeface="Calibri"/>
              </a:rPr>
              <a:t>市場が不安定なため赤字が拡大</a:t>
            </a:r>
            <a:endParaRPr lang="pt-BR" altLang="ja-JP" sz="1600" b="1" u="none" dirty="0" smtClean="0">
              <a:latin typeface="Calibri"/>
              <a:cs typeface="Calibri"/>
            </a:endParaRPr>
          </a:p>
        </p:txBody>
      </p:sp>
      <p:sp>
        <p:nvSpPr>
          <p:cNvPr id="2" name="角丸四角形吹き出し 1"/>
          <p:cNvSpPr/>
          <p:nvPr/>
        </p:nvSpPr>
        <p:spPr>
          <a:xfrm>
            <a:off x="2130812" y="5856812"/>
            <a:ext cx="2806877" cy="849187"/>
          </a:xfrm>
          <a:prstGeom prst="wedgeRoundRectCallout">
            <a:avLst>
              <a:gd name="adj1" fmla="val -26027"/>
              <a:gd name="adj2" fmla="val -95994"/>
              <a:gd name="adj3" fmla="val 16667"/>
            </a:avLst>
          </a:prstGeom>
          <a:solidFill>
            <a:srgbClr val="FEFFB5"/>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defRPr/>
            </a:pPr>
            <a:r>
              <a:rPr lang="ja-JP" altLang="en-US" dirty="0" smtClean="0">
                <a:solidFill>
                  <a:srgbClr val="FF0000"/>
                </a:solidFill>
              </a:rPr>
              <a:t>社会福祉への大きな負担</a:t>
            </a:r>
            <a:endParaRPr lang="pt-BR" altLang="ja-JP" dirty="0">
              <a:solidFill>
                <a:srgbClr val="FF0000"/>
              </a:solidFill>
            </a:endParaRPr>
          </a:p>
          <a:p>
            <a:pPr>
              <a:lnSpc>
                <a:spcPct val="80000"/>
              </a:lnSpc>
              <a:defRPr/>
            </a:pPr>
            <a:r>
              <a:rPr lang="ja-JP" altLang="en-US" dirty="0" smtClean="0">
                <a:solidFill>
                  <a:srgbClr val="FF0000"/>
                </a:solidFill>
              </a:rPr>
              <a:t>脱税</a:t>
            </a:r>
            <a:endParaRPr lang="pt-BR" altLang="ja-JP" dirty="0">
              <a:solidFill>
                <a:srgbClr val="FF0000"/>
              </a:solidFill>
            </a:endParaRPr>
          </a:p>
          <a:p>
            <a:pPr>
              <a:lnSpc>
                <a:spcPct val="80000"/>
              </a:lnSpc>
              <a:defRPr/>
            </a:pPr>
            <a:r>
              <a:rPr lang="ja-JP" altLang="en-US" dirty="0" smtClean="0">
                <a:solidFill>
                  <a:srgbClr val="FF0000"/>
                </a:solidFill>
              </a:rPr>
              <a:t>公金の横領</a:t>
            </a:r>
            <a:endParaRPr lang="pt-BR" altLang="ja-JP" dirty="0">
              <a:solidFill>
                <a:srgbClr val="FF0000"/>
              </a:solidFill>
            </a:endParaRPr>
          </a:p>
        </p:txBody>
      </p:sp>
      <p:cxnSp>
        <p:nvCxnSpPr>
          <p:cNvPr id="28" name="AutoShape 11"/>
          <p:cNvCxnSpPr>
            <a:cxnSpLocks noChangeShapeType="1"/>
          </p:cNvCxnSpPr>
          <p:nvPr/>
        </p:nvCxnSpPr>
        <p:spPr bwMode="auto">
          <a:xfrm rot="16200000" flipH="1">
            <a:off x="4385308" y="3767825"/>
            <a:ext cx="2950556" cy="11772"/>
          </a:xfrm>
          <a:prstGeom prst="curvedConnector3">
            <a:avLst>
              <a:gd name="adj1" fmla="val 50000"/>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2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01" y="183694"/>
            <a:ext cx="1720033" cy="1395208"/>
          </a:xfrm>
          <a:prstGeom prst="rect">
            <a:avLst/>
          </a:prstGeom>
        </p:spPr>
      </p:pic>
    </p:spTree>
    <p:extLst>
      <p:ext uri="{BB962C8B-B14F-4D97-AF65-F5344CB8AC3E}">
        <p14:creationId xmlns:p14="http://schemas.microsoft.com/office/powerpoint/2010/main" val="224494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457200" y="5700"/>
            <a:ext cx="8229600" cy="830913"/>
          </a:xfrm>
        </p:spPr>
        <p:txBody>
          <a:bodyPr>
            <a:normAutofit/>
          </a:bodyPr>
          <a:lstStyle/>
          <a:p>
            <a:r>
              <a:rPr lang="pt-BR" sz="2800" b="1" dirty="0" smtClean="0">
                <a:cs typeface="Calibri"/>
              </a:rPr>
              <a:t>4.2015</a:t>
            </a:r>
            <a:r>
              <a:rPr lang="ja-JP" altLang="en-US" sz="2800" b="1" dirty="0" smtClean="0">
                <a:cs typeface="Calibri"/>
              </a:rPr>
              <a:t>年までの市場環境</a:t>
            </a:r>
            <a:endParaRPr lang="pt-BR" sz="2800" b="1" dirty="0">
              <a:cs typeface="Calibri"/>
            </a:endParaRPr>
          </a:p>
        </p:txBody>
      </p:sp>
      <p:sp>
        <p:nvSpPr>
          <p:cNvPr id="465942" name="AutoShape 22"/>
          <p:cNvSpPr>
            <a:spLocks noChangeArrowheads="1"/>
          </p:cNvSpPr>
          <p:nvPr/>
        </p:nvSpPr>
        <p:spPr bwMode="auto">
          <a:xfrm>
            <a:off x="487659" y="1298226"/>
            <a:ext cx="8349471" cy="5365952"/>
          </a:xfrm>
          <a:prstGeom prst="downArrow">
            <a:avLst>
              <a:gd name="adj1" fmla="val 99639"/>
              <a:gd name="adj2" fmla="val 7403"/>
            </a:avLst>
          </a:prstGeom>
          <a:gradFill rotWithShape="1">
            <a:gsLst>
              <a:gs pos="0">
                <a:srgbClr val="99FFCC">
                  <a:gamma/>
                  <a:tint val="0"/>
                  <a:invGamma/>
                </a:srgbClr>
              </a:gs>
              <a:gs pos="100000">
                <a:srgbClr val="99FFCC"/>
              </a:gs>
            </a:gsLst>
            <a:lin ang="5400000" scaled="1"/>
          </a:gra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17961" dir="2700000" algn="ctr" rotWithShape="0">
                    <a:srgbClr val="99FFCC">
                      <a:gamma/>
                      <a:shade val="60000"/>
                      <a:invGamma/>
                      <a:alpha val="74998"/>
                    </a:srgbClr>
                  </a:outerShdw>
                </a:effectLst>
              </a14:hiddenEffects>
            </a:ext>
          </a:extLst>
        </p:spPr>
        <p:txBody>
          <a:bodyPr wrap="none" lIns="0" tIns="0" rIns="0" bIns="0" anchor="ctr"/>
          <a:lstStyle/>
          <a:p>
            <a:r>
              <a:rPr lang="en-US" altLang="ja-JP" i="1" dirty="0" smtClean="0"/>
              <a:t> </a:t>
            </a:r>
            <a:endParaRPr lang="ja-JP" altLang="en-US" i="1" dirty="0"/>
          </a:p>
        </p:txBody>
      </p:sp>
      <p:sp>
        <p:nvSpPr>
          <p:cNvPr id="465941" name="Rectangle 21"/>
          <p:cNvSpPr>
            <a:spLocks noChangeArrowheads="1"/>
          </p:cNvSpPr>
          <p:nvPr/>
        </p:nvSpPr>
        <p:spPr bwMode="auto">
          <a:xfrm>
            <a:off x="508961" y="1275203"/>
            <a:ext cx="8761863" cy="5139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10000"/>
              </a:spcBef>
              <a:buClr>
                <a:schemeClr val="tx1"/>
              </a:buClr>
              <a:tabLst>
                <a:tab pos="720725" algn="l"/>
              </a:tabLst>
            </a:pPr>
            <a:r>
              <a:rPr lang="pt-BR" altLang="ja-JP" sz="2000" b="1" dirty="0"/>
              <a:t>2005</a:t>
            </a:r>
            <a:r>
              <a:rPr lang="pt-BR" altLang="ja-JP" sz="2000" b="1" dirty="0" smtClean="0"/>
              <a:t>:</a:t>
            </a:r>
            <a:r>
              <a:rPr lang="ja-JP" altLang="ja-JP" sz="2000" b="1" dirty="0"/>
              <a:t>　</a:t>
            </a:r>
            <a:r>
              <a:rPr lang="ja-JP" altLang="en-US" sz="2000" b="1" dirty="0" smtClean="0"/>
              <a:t>コモディティー価格の上昇。ブラジルはその恩恵を享受。</a:t>
            </a:r>
            <a:endParaRPr lang="pt-BR" altLang="ja-JP" sz="2000" b="1" dirty="0"/>
          </a:p>
          <a:p>
            <a:pPr eaLnBrk="1" hangingPunct="1">
              <a:spcBef>
                <a:spcPct val="10000"/>
              </a:spcBef>
              <a:buClr>
                <a:schemeClr val="tx1"/>
              </a:buClr>
              <a:buFont typeface="Wingdings" charset="0"/>
              <a:buNone/>
              <a:tabLst>
                <a:tab pos="720725" algn="l"/>
              </a:tabLst>
            </a:pPr>
            <a:r>
              <a:rPr lang="pt-BR" sz="2000" b="1" dirty="0" smtClean="0"/>
              <a:t>2006:</a:t>
            </a:r>
            <a:r>
              <a:rPr lang="pt-BR" sz="2000" b="1" dirty="0"/>
              <a:t> </a:t>
            </a:r>
            <a:r>
              <a:rPr lang="pt-BR" sz="2000" b="1" dirty="0" smtClean="0"/>
              <a:t> </a:t>
            </a:r>
            <a:r>
              <a:rPr lang="ja-JP" altLang="en-US" sz="2000" b="1" dirty="0" smtClean="0"/>
              <a:t>強い需要でコモディティーの高価格が維持。</a:t>
            </a:r>
            <a:endParaRPr lang="pt-BR" sz="2000" b="1" dirty="0"/>
          </a:p>
          <a:p>
            <a:pPr eaLnBrk="1" hangingPunct="1">
              <a:spcBef>
                <a:spcPct val="10000"/>
              </a:spcBef>
              <a:buClr>
                <a:schemeClr val="tx1"/>
              </a:buClr>
              <a:buFont typeface="Wingdings" charset="0"/>
              <a:buNone/>
              <a:tabLst>
                <a:tab pos="720725" algn="l"/>
              </a:tabLst>
            </a:pPr>
            <a:r>
              <a:rPr lang="pt-BR" sz="2000" b="1" dirty="0" smtClean="0"/>
              <a:t>2007:</a:t>
            </a:r>
            <a:r>
              <a:rPr lang="pt-BR" sz="2000" b="1" dirty="0"/>
              <a:t>	</a:t>
            </a:r>
            <a:r>
              <a:rPr lang="ja-JP" altLang="en-US" sz="2000" b="1" dirty="0" smtClean="0"/>
              <a:t>アメリカでサブプライムローン危機が発生するもブラジルは安定。</a:t>
            </a:r>
            <a:endParaRPr lang="pt-BR" sz="2000" b="1" dirty="0"/>
          </a:p>
          <a:p>
            <a:pPr eaLnBrk="1" hangingPunct="1">
              <a:spcBef>
                <a:spcPct val="10000"/>
              </a:spcBef>
              <a:buClr>
                <a:schemeClr val="tx1"/>
              </a:buClr>
              <a:buFont typeface="Wingdings" charset="0"/>
              <a:buNone/>
              <a:tabLst>
                <a:tab pos="720725" algn="l"/>
              </a:tabLst>
            </a:pPr>
            <a:r>
              <a:rPr lang="pt-BR" sz="2000" b="1" dirty="0" smtClean="0"/>
              <a:t>2008:</a:t>
            </a:r>
            <a:r>
              <a:rPr lang="pt-BR" sz="2000" b="1" dirty="0"/>
              <a:t>	</a:t>
            </a:r>
            <a:r>
              <a:rPr lang="ja-JP" altLang="en-US" sz="2000" b="1" dirty="0" smtClean="0"/>
              <a:t>リーマンショック、世界金融危機の発生。</a:t>
            </a:r>
            <a:endParaRPr lang="pt-BR" sz="2000" b="1" dirty="0" smtClean="0"/>
          </a:p>
          <a:p>
            <a:pPr eaLnBrk="1" hangingPunct="1">
              <a:spcBef>
                <a:spcPct val="10000"/>
              </a:spcBef>
              <a:buClr>
                <a:schemeClr val="tx1"/>
              </a:buClr>
              <a:buFont typeface="Wingdings" charset="0"/>
              <a:buNone/>
              <a:tabLst>
                <a:tab pos="720725" algn="l"/>
              </a:tabLst>
            </a:pPr>
            <a:r>
              <a:rPr lang="pt-BR" sz="2000" b="1" dirty="0"/>
              <a:t> </a:t>
            </a:r>
            <a:r>
              <a:rPr lang="pt-BR" sz="2000" b="1" dirty="0" smtClean="0"/>
              <a:t>           </a:t>
            </a:r>
            <a:r>
              <a:rPr lang="ja-JP" altLang="en-US" sz="2000" b="1" dirty="0" smtClean="0"/>
              <a:t>ブラジルは金融危機を乗り越える。とりわけ、</a:t>
            </a:r>
            <a:r>
              <a:rPr lang="en-US" altLang="ja-JP" sz="2000" b="1" dirty="0" smtClean="0"/>
              <a:t>BNDES</a:t>
            </a:r>
            <a:r>
              <a:rPr lang="ja-JP" altLang="en-US" sz="2000" b="1" dirty="0" smtClean="0"/>
              <a:t>の巨額の</a:t>
            </a:r>
          </a:p>
          <a:p>
            <a:pPr eaLnBrk="1" hangingPunct="1">
              <a:spcBef>
                <a:spcPct val="10000"/>
              </a:spcBef>
              <a:buClr>
                <a:schemeClr val="tx1"/>
              </a:buClr>
              <a:buFont typeface="Wingdings" charset="0"/>
              <a:buNone/>
              <a:tabLst>
                <a:tab pos="720725" algn="l"/>
              </a:tabLst>
            </a:pPr>
            <a:r>
              <a:rPr lang="ja-JP" altLang="en-US" sz="2000" b="1" dirty="0"/>
              <a:t>　</a:t>
            </a:r>
            <a:r>
              <a:rPr lang="ja-JP" altLang="en-US" sz="2000" b="1" dirty="0" smtClean="0"/>
              <a:t>　　　財政負担を残して。</a:t>
            </a:r>
            <a:r>
              <a:rPr lang="pt-BR" sz="2000" b="1" dirty="0" smtClean="0"/>
              <a:t> </a:t>
            </a:r>
            <a:endParaRPr lang="pt-BR" sz="2000" b="1" dirty="0"/>
          </a:p>
          <a:p>
            <a:pPr eaLnBrk="1" hangingPunct="1">
              <a:spcBef>
                <a:spcPct val="10000"/>
              </a:spcBef>
              <a:buClr>
                <a:schemeClr val="tx1"/>
              </a:buClr>
              <a:buFont typeface="Wingdings" charset="0"/>
              <a:buNone/>
              <a:tabLst>
                <a:tab pos="720725" algn="l"/>
              </a:tabLst>
            </a:pPr>
            <a:r>
              <a:rPr lang="pt-BR" sz="2000" b="1" dirty="0" smtClean="0"/>
              <a:t>2009:</a:t>
            </a:r>
            <a:r>
              <a:rPr lang="pt-BR" sz="2000" b="1" dirty="0"/>
              <a:t>	</a:t>
            </a:r>
            <a:r>
              <a:rPr lang="ja-JP" altLang="en-US" sz="2000" b="1" dirty="0" smtClean="0"/>
              <a:t>ブラジルは安定、但し、財政負担は支えきれなくなる。</a:t>
            </a:r>
            <a:endParaRPr lang="pt-BR" sz="2000" b="1" dirty="0"/>
          </a:p>
          <a:p>
            <a:pPr eaLnBrk="1" hangingPunct="1">
              <a:spcBef>
                <a:spcPct val="10000"/>
              </a:spcBef>
              <a:buClr>
                <a:schemeClr val="tx1"/>
              </a:buClr>
              <a:buFont typeface="Wingdings" charset="0"/>
              <a:buNone/>
              <a:tabLst>
                <a:tab pos="720725" algn="l"/>
              </a:tabLst>
            </a:pPr>
            <a:r>
              <a:rPr lang="pt-BR" sz="2000" b="1" dirty="0" smtClean="0"/>
              <a:t>2010:</a:t>
            </a:r>
            <a:r>
              <a:rPr lang="pt-BR" sz="2000" b="1" dirty="0"/>
              <a:t>	</a:t>
            </a:r>
            <a:r>
              <a:rPr lang="ja-JP" altLang="en-US" sz="2000" b="1" dirty="0" smtClean="0"/>
              <a:t>ヨーロッパの</a:t>
            </a:r>
            <a:r>
              <a:rPr lang="en-US" altLang="ja-JP" sz="2000" b="1" dirty="0" smtClean="0"/>
              <a:t>PIIGS</a:t>
            </a:r>
            <a:r>
              <a:rPr lang="ja-JP" altLang="en-US" sz="2000" b="1" dirty="0" smtClean="0"/>
              <a:t>と言われる国々で財政危機が起きる。</a:t>
            </a:r>
            <a:endParaRPr lang="pt-BR" sz="2000" b="1" dirty="0"/>
          </a:p>
          <a:p>
            <a:pPr eaLnBrk="1" hangingPunct="1">
              <a:spcBef>
                <a:spcPct val="10000"/>
              </a:spcBef>
              <a:buClr>
                <a:schemeClr val="tx1"/>
              </a:buClr>
              <a:buFont typeface="Wingdings" charset="0"/>
              <a:buNone/>
              <a:tabLst>
                <a:tab pos="720725" algn="l"/>
              </a:tabLst>
            </a:pPr>
            <a:r>
              <a:rPr lang="pt-BR" sz="2000" b="1" dirty="0" smtClean="0"/>
              <a:t>2011:</a:t>
            </a:r>
            <a:r>
              <a:rPr lang="pt-BR" sz="2000" b="1" dirty="0"/>
              <a:t>	</a:t>
            </a:r>
            <a:r>
              <a:rPr lang="pt-BR" sz="2000" b="1" dirty="0" smtClean="0"/>
              <a:t>Dilma</a:t>
            </a:r>
            <a:r>
              <a:rPr lang="ja-JP" altLang="en-US" sz="2000" b="1" dirty="0" smtClean="0"/>
              <a:t>政権の１期目が始まる。</a:t>
            </a:r>
            <a:endParaRPr lang="pt-BR" sz="2000" b="1" dirty="0"/>
          </a:p>
          <a:p>
            <a:pPr eaLnBrk="1" hangingPunct="1">
              <a:spcBef>
                <a:spcPct val="10000"/>
              </a:spcBef>
              <a:buClr>
                <a:schemeClr val="tx1"/>
              </a:buClr>
              <a:buFont typeface="Wingdings" charset="0"/>
              <a:buNone/>
              <a:tabLst>
                <a:tab pos="720725" algn="l"/>
              </a:tabLst>
            </a:pPr>
            <a:r>
              <a:rPr lang="pt-BR" sz="2000" b="1" dirty="0" smtClean="0"/>
              <a:t>2012:</a:t>
            </a:r>
            <a:r>
              <a:rPr lang="pt-BR" sz="2000" b="1" dirty="0"/>
              <a:t>	</a:t>
            </a:r>
            <a:r>
              <a:rPr lang="ja-JP" altLang="en-US" sz="2000" b="1" dirty="0" smtClean="0"/>
              <a:t>ブラジルの経済成長力の低下が始まる。</a:t>
            </a:r>
            <a:endParaRPr lang="pt-BR" sz="2000" b="1" dirty="0"/>
          </a:p>
          <a:p>
            <a:pPr>
              <a:spcBef>
                <a:spcPct val="10000"/>
              </a:spcBef>
              <a:buClr>
                <a:schemeClr val="tx1"/>
              </a:buClr>
              <a:tabLst>
                <a:tab pos="720725" algn="l"/>
              </a:tabLst>
            </a:pPr>
            <a:r>
              <a:rPr lang="pt-BR" sz="2000" b="1" dirty="0" smtClean="0"/>
              <a:t>2013:</a:t>
            </a:r>
            <a:r>
              <a:rPr lang="pt-BR" sz="2000" b="1" dirty="0"/>
              <a:t>	</a:t>
            </a:r>
            <a:r>
              <a:rPr lang="ja-JP" altLang="en-US" sz="2000" b="1" dirty="0" smtClean="0"/>
              <a:t>経済が停滞。政府への大規模抗議行動が起きる。</a:t>
            </a:r>
            <a:endParaRPr lang="pt-BR" altLang="ja-JP" sz="2000" b="1" dirty="0" smtClean="0"/>
          </a:p>
          <a:p>
            <a:pPr>
              <a:spcBef>
                <a:spcPct val="10000"/>
              </a:spcBef>
              <a:buClr>
                <a:schemeClr val="tx1"/>
              </a:buClr>
              <a:tabLst>
                <a:tab pos="720725" algn="l"/>
              </a:tabLst>
            </a:pPr>
            <a:r>
              <a:rPr lang="pt-BR" sz="2000" b="1" dirty="0"/>
              <a:t> </a:t>
            </a:r>
            <a:r>
              <a:rPr lang="pt-BR" sz="2000" b="1" dirty="0" smtClean="0"/>
              <a:t>            </a:t>
            </a:r>
            <a:r>
              <a:rPr lang="ja-JP" altLang="en-US" sz="2000" b="1" dirty="0" smtClean="0"/>
              <a:t>金融市場でフラジャイル５に焦点があたる。</a:t>
            </a:r>
            <a:endParaRPr lang="pt-BR" sz="2000" b="1" dirty="0" smtClean="0"/>
          </a:p>
          <a:p>
            <a:pPr>
              <a:spcBef>
                <a:spcPct val="10000"/>
              </a:spcBef>
              <a:buClr>
                <a:schemeClr val="tx1"/>
              </a:buClr>
              <a:tabLst>
                <a:tab pos="720725" algn="l"/>
              </a:tabLst>
            </a:pPr>
            <a:r>
              <a:rPr lang="pt-BR" sz="2000" b="1" dirty="0" smtClean="0"/>
              <a:t>2014:   </a:t>
            </a:r>
            <a:r>
              <a:rPr lang="ja-JP" altLang="en-US" sz="2000" b="1" dirty="0" smtClean="0"/>
              <a:t>ブラジル</a:t>
            </a:r>
            <a:r>
              <a:rPr lang="ja-JP" altLang="en-US" sz="2000" b="1" dirty="0"/>
              <a:t>最大規模の疑獄事件</a:t>
            </a:r>
            <a:r>
              <a:rPr lang="pt-BR" altLang="ja-JP" sz="2000" b="1" dirty="0"/>
              <a:t>  “Lava Jato”</a:t>
            </a:r>
            <a:r>
              <a:rPr lang="ja-JP" altLang="en-US" sz="2000" b="1" dirty="0"/>
              <a:t>が発覚。</a:t>
            </a:r>
            <a:r>
              <a:rPr lang="pt-BR" altLang="ja-JP" sz="2000" b="1" dirty="0"/>
              <a:t> </a:t>
            </a:r>
          </a:p>
          <a:p>
            <a:pPr eaLnBrk="1" hangingPunct="1">
              <a:spcBef>
                <a:spcPct val="10000"/>
              </a:spcBef>
              <a:buClr>
                <a:schemeClr val="tx1"/>
              </a:buClr>
              <a:buFont typeface="Wingdings" charset="0"/>
              <a:buNone/>
              <a:tabLst>
                <a:tab pos="720725" algn="l"/>
              </a:tabLst>
            </a:pPr>
            <a:r>
              <a:rPr lang="pt-BR" altLang="ja-JP" sz="2000" b="1" dirty="0"/>
              <a:t> </a:t>
            </a:r>
            <a:r>
              <a:rPr lang="pt-BR" altLang="ja-JP" sz="2000" b="1" dirty="0" smtClean="0"/>
              <a:t>            </a:t>
            </a:r>
            <a:r>
              <a:rPr lang="ja-JP" altLang="en-US" sz="2000" b="1" dirty="0" smtClean="0"/>
              <a:t>ブラジル</a:t>
            </a:r>
            <a:r>
              <a:rPr lang="en-US" altLang="ja-JP" sz="2000" b="1" dirty="0" smtClean="0"/>
              <a:t>W</a:t>
            </a:r>
            <a:r>
              <a:rPr lang="ja-JP" altLang="en-US" sz="2000" b="1" dirty="0" smtClean="0"/>
              <a:t>杯。経済は停滞。水不足問題が浮上。</a:t>
            </a:r>
            <a:endParaRPr lang="pt-BR" sz="2000" b="1" dirty="0" smtClean="0"/>
          </a:p>
          <a:p>
            <a:pPr eaLnBrk="1" hangingPunct="1">
              <a:spcBef>
                <a:spcPct val="10000"/>
              </a:spcBef>
              <a:buClr>
                <a:schemeClr val="tx1"/>
              </a:buClr>
              <a:buFont typeface="Wingdings" charset="0"/>
              <a:buNone/>
              <a:tabLst>
                <a:tab pos="720725" algn="l"/>
              </a:tabLst>
            </a:pPr>
            <a:r>
              <a:rPr lang="pt-BR" altLang="ja-JP" sz="2000" b="1" dirty="0" smtClean="0"/>
              <a:t>2015:  </a:t>
            </a:r>
            <a:r>
              <a:rPr lang="ja-JP" altLang="en-US" sz="2000" b="1" dirty="0" smtClean="0"/>
              <a:t>景気後退。政府の信任が失墜。政府の政策推進がどうなるか？</a:t>
            </a:r>
            <a:endParaRPr lang="pt-BR" sz="2000" b="1" dirty="0"/>
          </a:p>
        </p:txBody>
      </p:sp>
      <p:sp>
        <p:nvSpPr>
          <p:cNvPr id="6" name="AutoShape 3"/>
          <p:cNvSpPr>
            <a:spLocks noChangeArrowheads="1"/>
          </p:cNvSpPr>
          <p:nvPr/>
        </p:nvSpPr>
        <p:spPr bwMode="auto">
          <a:xfrm>
            <a:off x="2078276" y="708193"/>
            <a:ext cx="5266734" cy="488876"/>
          </a:xfrm>
          <a:prstGeom prst="roundRect">
            <a:avLst>
              <a:gd name="adj" fmla="val 35000"/>
            </a:avLst>
          </a:prstGeom>
          <a:gradFill rotWithShape="1">
            <a:gsLst>
              <a:gs pos="0">
                <a:srgbClr val="009999">
                  <a:gamma/>
                  <a:shade val="66275"/>
                  <a:invGamma/>
                </a:srgbClr>
              </a:gs>
              <a:gs pos="50000">
                <a:srgbClr val="009999"/>
              </a:gs>
              <a:gs pos="100000">
                <a:srgbClr val="009999">
                  <a:gamma/>
                  <a:shade val="66275"/>
                  <a:invGamma/>
                </a:srgbClr>
              </a:gs>
            </a:gsLst>
            <a:lin ang="5400000" scaled="1"/>
          </a:gradFill>
          <a:ln>
            <a:noFill/>
          </a:ln>
          <a:effectLst>
            <a:prstShdw prst="shdw17" dist="17961" dir="2700000">
              <a:srgbClr val="009999">
                <a:gamma/>
                <a:shade val="60000"/>
                <a:invGamma/>
                <a:alpha val="74998"/>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lIns="180000" tIns="36000" rIns="72000" bIns="36000" anchor="ctr"/>
          <a:lstStyle/>
          <a:p>
            <a:pPr algn="ctr" eaLnBrk="1" hangingPunct="1"/>
            <a:r>
              <a:rPr kumimoji="1" lang="ja-JP" altLang="en-US" sz="2000" b="1" dirty="0" smtClean="0">
                <a:solidFill>
                  <a:schemeClr val="bg1"/>
                </a:solidFill>
              </a:rPr>
              <a:t>大きな変動が起きるブラジル市場</a:t>
            </a:r>
            <a:endParaRPr kumimoji="1" lang="pt-BR" sz="2000" b="1" dirty="0">
              <a:solidFill>
                <a:schemeClr val="bg1"/>
              </a:solidFill>
            </a:endParaRPr>
          </a:p>
        </p:txBody>
      </p:sp>
      <p:pic>
        <p:nvPicPr>
          <p:cNvPr id="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01" y="117714"/>
            <a:ext cx="1720033" cy="1395208"/>
          </a:xfrm>
          <a:prstGeom prst="rect">
            <a:avLst/>
          </a:prstGeom>
        </p:spPr>
      </p:pic>
    </p:spTree>
    <p:extLst>
      <p:ext uri="{BB962C8B-B14F-4D97-AF65-F5344CB8AC3E}">
        <p14:creationId xmlns:p14="http://schemas.microsoft.com/office/powerpoint/2010/main" val="3787734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AutoShape 3"/>
          <p:cNvSpPr>
            <a:spLocks noChangeArrowheads="1"/>
          </p:cNvSpPr>
          <p:nvPr/>
        </p:nvSpPr>
        <p:spPr bwMode="auto">
          <a:xfrm>
            <a:off x="5170488" y="5151604"/>
            <a:ext cx="1512887" cy="576263"/>
          </a:xfrm>
          <a:prstGeom prst="roundRect">
            <a:avLst>
              <a:gd name="adj" fmla="val 16667"/>
            </a:avLst>
          </a:prstGeom>
          <a:solidFill>
            <a:srgbClr val="FFCCCC"/>
          </a:solidFill>
          <a:ln w="12700">
            <a:solidFill>
              <a:srgbClr val="000000"/>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600" tIns="46800" rIns="93600" bIns="46800" anchor="ctr"/>
          <a:lstStyle/>
          <a:p>
            <a:pPr algn="ctr">
              <a:spcBef>
                <a:spcPct val="0"/>
              </a:spcBef>
              <a:buFontTx/>
              <a:buNone/>
            </a:pPr>
            <a:r>
              <a:rPr lang="ja-JP" altLang="en-US" sz="1600" b="1" u="none" dirty="0" smtClean="0">
                <a:latin typeface="Calibri"/>
                <a:cs typeface="Calibri"/>
              </a:rPr>
              <a:t>生産の低下</a:t>
            </a:r>
            <a:endParaRPr lang="pt-BR" altLang="ja-JP" sz="1600" b="1" u="none" dirty="0">
              <a:latin typeface="Calibri"/>
              <a:cs typeface="Calibri"/>
            </a:endParaRPr>
          </a:p>
        </p:txBody>
      </p:sp>
      <p:sp>
        <p:nvSpPr>
          <p:cNvPr id="582660" name="AutoShape 4"/>
          <p:cNvSpPr>
            <a:spLocks noChangeArrowheads="1"/>
          </p:cNvSpPr>
          <p:nvPr/>
        </p:nvSpPr>
        <p:spPr bwMode="auto">
          <a:xfrm>
            <a:off x="7340600" y="1612900"/>
            <a:ext cx="1512888"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u="none" dirty="0" smtClean="0">
                <a:latin typeface="Calibri"/>
                <a:cs typeface="Calibri"/>
              </a:rPr>
              <a:t>購買力の低下</a:t>
            </a:r>
            <a:endParaRPr lang="pt-BR" altLang="ja-JP" sz="1600" b="1" u="none" dirty="0" smtClean="0">
              <a:latin typeface="Calibri"/>
              <a:cs typeface="Calibri"/>
            </a:endParaRPr>
          </a:p>
        </p:txBody>
      </p:sp>
      <p:sp>
        <p:nvSpPr>
          <p:cNvPr id="582661" name="AutoShape 5"/>
          <p:cNvSpPr>
            <a:spLocks noChangeArrowheads="1"/>
          </p:cNvSpPr>
          <p:nvPr/>
        </p:nvSpPr>
        <p:spPr bwMode="auto">
          <a:xfrm>
            <a:off x="3154363" y="1612900"/>
            <a:ext cx="1309687"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u="none" dirty="0" smtClean="0">
                <a:latin typeface="Calibri"/>
                <a:cs typeface="Calibri"/>
              </a:rPr>
              <a:t>高い税負担</a:t>
            </a:r>
            <a:endParaRPr lang="pt-BR" altLang="ja-JP" sz="1600" b="1" u="none" dirty="0">
              <a:latin typeface="Calibri"/>
              <a:cs typeface="Calibri"/>
            </a:endParaRPr>
          </a:p>
        </p:txBody>
      </p:sp>
      <p:sp>
        <p:nvSpPr>
          <p:cNvPr id="582662" name="AutoShape 6"/>
          <p:cNvSpPr>
            <a:spLocks noChangeArrowheads="1"/>
          </p:cNvSpPr>
          <p:nvPr/>
        </p:nvSpPr>
        <p:spPr bwMode="auto">
          <a:xfrm>
            <a:off x="192231" y="5151604"/>
            <a:ext cx="1917700"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400" b="1" u="none" dirty="0" smtClean="0">
                <a:latin typeface="Calibri"/>
                <a:cs typeface="Calibri"/>
              </a:rPr>
              <a:t>高金利と通貨</a:t>
            </a:r>
            <a:r>
              <a:rPr lang="en-US" altLang="ja-JP" sz="1400" b="1" u="none" dirty="0" smtClean="0">
                <a:latin typeface="Calibri"/>
                <a:cs typeface="Calibri"/>
              </a:rPr>
              <a:t>Real</a:t>
            </a:r>
            <a:r>
              <a:rPr lang="ja-JP" altLang="en-US" sz="1400" b="1" u="none" dirty="0" smtClean="0">
                <a:latin typeface="Calibri"/>
                <a:cs typeface="Calibri"/>
              </a:rPr>
              <a:t>の切り下げ</a:t>
            </a:r>
            <a:endParaRPr lang="pt-BR" altLang="ja-JP" sz="1400" b="1" dirty="0" smtClean="0">
              <a:latin typeface="Calibri"/>
              <a:cs typeface="Calibri"/>
            </a:endParaRPr>
          </a:p>
        </p:txBody>
      </p:sp>
      <p:sp>
        <p:nvSpPr>
          <p:cNvPr id="582663" name="AutoShape 7"/>
          <p:cNvSpPr>
            <a:spLocks noChangeArrowheads="1"/>
          </p:cNvSpPr>
          <p:nvPr/>
        </p:nvSpPr>
        <p:spPr bwMode="auto">
          <a:xfrm>
            <a:off x="222282" y="3376613"/>
            <a:ext cx="1844675" cy="576262"/>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dirty="0" smtClean="0">
                <a:latin typeface="Calibri"/>
                <a:cs typeface="Calibri"/>
              </a:rPr>
              <a:t>財政収支の悪化</a:t>
            </a:r>
            <a:endParaRPr lang="pt-BR" altLang="ja-JP" sz="1600" b="1" dirty="0">
              <a:latin typeface="Calibri"/>
              <a:cs typeface="Calibri"/>
            </a:endParaRPr>
          </a:p>
        </p:txBody>
      </p:sp>
      <p:sp>
        <p:nvSpPr>
          <p:cNvPr id="582664" name="AutoShape 8"/>
          <p:cNvSpPr>
            <a:spLocks noChangeArrowheads="1"/>
          </p:cNvSpPr>
          <p:nvPr/>
        </p:nvSpPr>
        <p:spPr bwMode="auto">
          <a:xfrm>
            <a:off x="250825" y="1612900"/>
            <a:ext cx="1766888"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dirty="0" smtClean="0">
                <a:latin typeface="Calibri"/>
                <a:cs typeface="Calibri"/>
              </a:rPr>
              <a:t>歳入不足</a:t>
            </a:r>
            <a:endParaRPr lang="pt-BR" altLang="ja-JP" sz="1600" b="1" dirty="0" smtClean="0">
              <a:latin typeface="Calibri"/>
              <a:cs typeface="Calibri"/>
            </a:endParaRPr>
          </a:p>
        </p:txBody>
      </p:sp>
      <p:sp>
        <p:nvSpPr>
          <p:cNvPr id="582665" name="AutoShape 9"/>
          <p:cNvSpPr>
            <a:spLocks noChangeArrowheads="1"/>
          </p:cNvSpPr>
          <p:nvPr/>
        </p:nvSpPr>
        <p:spPr bwMode="auto">
          <a:xfrm>
            <a:off x="7339012" y="5151604"/>
            <a:ext cx="1603375" cy="576263"/>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u="none" dirty="0" smtClean="0">
                <a:latin typeface="Calibri"/>
                <a:cs typeface="Calibri"/>
              </a:rPr>
              <a:t>経済の悪化</a:t>
            </a:r>
            <a:endParaRPr lang="pt-BR" altLang="ja-JP" sz="1600" b="1" u="none" dirty="0">
              <a:latin typeface="Calibri"/>
              <a:cs typeface="Calibri"/>
            </a:endParaRPr>
          </a:p>
        </p:txBody>
      </p:sp>
      <p:cxnSp>
        <p:nvCxnSpPr>
          <p:cNvPr id="582666" name="AutoShape 10"/>
          <p:cNvCxnSpPr>
            <a:cxnSpLocks noChangeShapeType="1"/>
          </p:cNvCxnSpPr>
          <p:nvPr/>
        </p:nvCxnSpPr>
        <p:spPr bwMode="auto">
          <a:xfrm flipV="1">
            <a:off x="2134769" y="4085590"/>
            <a:ext cx="1322388" cy="1444625"/>
          </a:xfrm>
          <a:prstGeom prst="curvedConnector2">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67" name="AutoShape 11"/>
          <p:cNvCxnSpPr>
            <a:cxnSpLocks noChangeShapeType="1"/>
            <a:stCxn id="582663" idx="2"/>
          </p:cNvCxnSpPr>
          <p:nvPr/>
        </p:nvCxnSpPr>
        <p:spPr bwMode="auto">
          <a:xfrm rot="5400000">
            <a:off x="554349" y="4532794"/>
            <a:ext cx="1170190" cy="10352"/>
          </a:xfrm>
          <a:prstGeom prst="curvedConnector3">
            <a:avLst>
              <a:gd name="adj1" fmla="val 50000"/>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68" name="AutoShape 12"/>
          <p:cNvCxnSpPr>
            <a:cxnSpLocks noChangeShapeType="1"/>
            <a:stCxn id="582681" idx="0"/>
            <a:endCxn id="582664" idx="3"/>
          </p:cNvCxnSpPr>
          <p:nvPr/>
        </p:nvCxnSpPr>
        <p:spPr bwMode="auto">
          <a:xfrm rot="16200000" flipV="1">
            <a:off x="1987126" y="1931620"/>
            <a:ext cx="1447043" cy="1385867"/>
          </a:xfrm>
          <a:prstGeom prst="curvedConnector2">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69" name="AutoShape 13"/>
          <p:cNvCxnSpPr>
            <a:cxnSpLocks noChangeShapeType="1"/>
            <a:stCxn id="582664" idx="3"/>
            <a:endCxn id="582661" idx="1"/>
          </p:cNvCxnSpPr>
          <p:nvPr/>
        </p:nvCxnSpPr>
        <p:spPr bwMode="auto">
          <a:xfrm>
            <a:off x="2017713" y="1901825"/>
            <a:ext cx="1136650" cy="0"/>
          </a:xfrm>
          <a:prstGeom prst="straightConnector1">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0" name="AutoShape 14"/>
          <p:cNvCxnSpPr>
            <a:cxnSpLocks noChangeShapeType="1"/>
            <a:stCxn id="582661" idx="3"/>
            <a:endCxn id="582676" idx="1"/>
          </p:cNvCxnSpPr>
          <p:nvPr/>
        </p:nvCxnSpPr>
        <p:spPr bwMode="auto">
          <a:xfrm>
            <a:off x="4464050" y="1901032"/>
            <a:ext cx="647700" cy="0"/>
          </a:xfrm>
          <a:prstGeom prst="straightConnector1">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1" name="AutoShape 15"/>
          <p:cNvCxnSpPr>
            <a:cxnSpLocks noChangeShapeType="1"/>
            <a:stCxn id="582676" idx="3"/>
          </p:cNvCxnSpPr>
          <p:nvPr/>
        </p:nvCxnSpPr>
        <p:spPr bwMode="auto">
          <a:xfrm>
            <a:off x="6878514" y="1901032"/>
            <a:ext cx="462086" cy="0"/>
          </a:xfrm>
          <a:prstGeom prst="straightConnector1">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2" name="AutoShape 16"/>
          <p:cNvCxnSpPr>
            <a:cxnSpLocks noChangeShapeType="1"/>
            <a:stCxn id="582665" idx="1"/>
            <a:endCxn id="582659" idx="3"/>
          </p:cNvCxnSpPr>
          <p:nvPr/>
        </p:nvCxnSpPr>
        <p:spPr bwMode="auto">
          <a:xfrm flipH="1">
            <a:off x="6683375" y="5439736"/>
            <a:ext cx="655637" cy="0"/>
          </a:xfrm>
          <a:prstGeom prst="straightConnector1">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3" name="AutoShape 17"/>
          <p:cNvCxnSpPr>
            <a:cxnSpLocks noChangeShapeType="1"/>
          </p:cNvCxnSpPr>
          <p:nvPr/>
        </p:nvCxnSpPr>
        <p:spPr bwMode="auto">
          <a:xfrm rot="5400000" flipH="1">
            <a:off x="4381501" y="3576842"/>
            <a:ext cx="3090862" cy="1587"/>
          </a:xfrm>
          <a:prstGeom prst="curvedConnector3">
            <a:avLst>
              <a:gd name="adj1" fmla="val 49972"/>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4" name="AutoShape 18"/>
          <p:cNvCxnSpPr>
            <a:cxnSpLocks noChangeShapeType="1"/>
            <a:stCxn id="582660" idx="2"/>
            <a:endCxn id="582679" idx="0"/>
          </p:cNvCxnSpPr>
          <p:nvPr/>
        </p:nvCxnSpPr>
        <p:spPr bwMode="auto">
          <a:xfrm rot="5400000">
            <a:off x="7467601" y="2817020"/>
            <a:ext cx="1257300" cy="1587"/>
          </a:xfrm>
          <a:prstGeom prst="curvedConnector3">
            <a:avLst>
              <a:gd name="adj1" fmla="val 50000"/>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2675" name="AutoShape 19"/>
          <p:cNvCxnSpPr>
            <a:cxnSpLocks noChangeShapeType="1"/>
            <a:stCxn id="582660" idx="0"/>
            <a:endCxn id="582664" idx="0"/>
          </p:cNvCxnSpPr>
          <p:nvPr/>
        </p:nvCxnSpPr>
        <p:spPr bwMode="auto">
          <a:xfrm rot="16200000" flipV="1">
            <a:off x="4615657" y="-1868488"/>
            <a:ext cx="12700" cy="6962775"/>
          </a:xfrm>
          <a:prstGeom prst="curvedConnector3">
            <a:avLst>
              <a:gd name="adj1" fmla="val 1800000"/>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2676" name="AutoShape 20"/>
          <p:cNvSpPr>
            <a:spLocks noChangeArrowheads="1"/>
          </p:cNvSpPr>
          <p:nvPr/>
        </p:nvSpPr>
        <p:spPr bwMode="auto">
          <a:xfrm>
            <a:off x="5111750" y="1612900"/>
            <a:ext cx="1766764" cy="576263"/>
          </a:xfrm>
          <a:prstGeom prst="roundRect">
            <a:avLst>
              <a:gd name="adj" fmla="val 16667"/>
            </a:avLst>
          </a:prstGeom>
          <a:solidFill>
            <a:srgbClr val="FFCCCC"/>
          </a:solidFill>
          <a:ln w="12700">
            <a:solidFill>
              <a:srgbClr val="000000"/>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600" tIns="46800" rIns="93600" bIns="46800" anchor="ctr"/>
          <a:lstStyle/>
          <a:p>
            <a:pPr algn="ctr">
              <a:spcBef>
                <a:spcPct val="0"/>
              </a:spcBef>
              <a:buFontTx/>
              <a:buNone/>
            </a:pPr>
            <a:r>
              <a:rPr lang="ja-JP" altLang="en-US" sz="1600" b="1" u="none" dirty="0" smtClean="0">
                <a:latin typeface="Calibri"/>
                <a:cs typeface="Calibri"/>
              </a:rPr>
              <a:t>消費の冷え込み</a:t>
            </a:r>
            <a:endParaRPr lang="pt-BR" altLang="ja-JP" sz="1600" b="1" u="none" dirty="0">
              <a:latin typeface="Calibri"/>
              <a:cs typeface="Calibri"/>
            </a:endParaRPr>
          </a:p>
        </p:txBody>
      </p:sp>
      <p:cxnSp>
        <p:nvCxnSpPr>
          <p:cNvPr id="582677" name="AutoShape 21"/>
          <p:cNvCxnSpPr>
            <a:cxnSpLocks noChangeShapeType="1"/>
            <a:stCxn id="582664" idx="2"/>
            <a:endCxn id="582663" idx="0"/>
          </p:cNvCxnSpPr>
          <p:nvPr/>
        </p:nvCxnSpPr>
        <p:spPr bwMode="auto">
          <a:xfrm rot="16200000" flipH="1">
            <a:off x="545719" y="2777712"/>
            <a:ext cx="1187450" cy="10351"/>
          </a:xfrm>
          <a:prstGeom prst="curvedConnector3">
            <a:avLst>
              <a:gd name="adj1" fmla="val 50000"/>
            </a:avLst>
          </a:prstGeom>
          <a:noFill/>
          <a:ln w="57150">
            <a:solidFill>
              <a:srgbClr val="00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2679" name="AutoShape 23"/>
          <p:cNvSpPr>
            <a:spLocks noChangeArrowheads="1"/>
          </p:cNvSpPr>
          <p:nvPr/>
        </p:nvSpPr>
        <p:spPr bwMode="auto">
          <a:xfrm>
            <a:off x="7339013" y="3446463"/>
            <a:ext cx="1512887" cy="576262"/>
          </a:xfrm>
          <a:prstGeom prst="roundRect">
            <a:avLst>
              <a:gd name="adj" fmla="val 16667"/>
            </a:avLst>
          </a:prstGeom>
          <a:solidFill>
            <a:srgbClr val="9CFFD7"/>
          </a:solidFill>
          <a:ln w="12700">
            <a:solidFill>
              <a:srgbClr val="000000"/>
            </a:solidFill>
            <a:round/>
            <a:headEnd type="none" w="sm" len="sm"/>
            <a:tailEnd type="none" w="sm" len="sm"/>
          </a:ln>
          <a:effectLst/>
          <a:extLst/>
        </p:spPr>
        <p:txBody>
          <a:bodyPr lIns="93600" tIns="46800" rIns="93600" bIns="46800" anchor="ctr"/>
          <a:lstStyle/>
          <a:p>
            <a:pPr algn="ctr">
              <a:spcBef>
                <a:spcPct val="0"/>
              </a:spcBef>
              <a:buFontTx/>
              <a:buNone/>
            </a:pPr>
            <a:r>
              <a:rPr lang="ja-JP" altLang="en-US" sz="1600" b="1" dirty="0" smtClean="0">
                <a:latin typeface="Calibri"/>
                <a:cs typeface="Calibri"/>
              </a:rPr>
              <a:t>高インフレ</a:t>
            </a:r>
            <a:endParaRPr lang="pt-BR" altLang="ja-JP" sz="1600" b="1" u="none" dirty="0">
              <a:latin typeface="Calibri"/>
              <a:cs typeface="Calibri"/>
            </a:endParaRPr>
          </a:p>
        </p:txBody>
      </p:sp>
      <p:cxnSp>
        <p:nvCxnSpPr>
          <p:cNvPr id="582680" name="AutoShape 24"/>
          <p:cNvCxnSpPr>
            <a:cxnSpLocks noChangeShapeType="1"/>
            <a:stCxn id="582679" idx="2"/>
          </p:cNvCxnSpPr>
          <p:nvPr/>
        </p:nvCxnSpPr>
        <p:spPr bwMode="auto">
          <a:xfrm rot="16200000" flipH="1">
            <a:off x="7549254" y="4568928"/>
            <a:ext cx="1100344" cy="7938"/>
          </a:xfrm>
          <a:prstGeom prst="curvedConnector3">
            <a:avLst>
              <a:gd name="adj1" fmla="val 50000"/>
            </a:avLst>
          </a:prstGeom>
          <a:noFill/>
          <a:ln w="57150">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2681" name="AutoShape 25"/>
          <p:cNvSpPr>
            <a:spLocks noChangeArrowheads="1"/>
          </p:cNvSpPr>
          <p:nvPr/>
        </p:nvSpPr>
        <p:spPr bwMode="auto">
          <a:xfrm>
            <a:off x="2597281" y="3348075"/>
            <a:ext cx="1612598" cy="747712"/>
          </a:xfrm>
          <a:prstGeom prst="roundRect">
            <a:avLst>
              <a:gd name="adj" fmla="val 16667"/>
            </a:avLst>
          </a:prstGeom>
          <a:solidFill>
            <a:srgbClr val="FFCCCC"/>
          </a:solidFill>
          <a:ln w="12700">
            <a:solidFill>
              <a:srgbClr val="000000"/>
            </a:solidFill>
            <a:round/>
            <a:headEnd type="none" w="sm" len="sm"/>
            <a:tailEnd type="none" w="sm" len="sm"/>
          </a:ln>
          <a:effectLst/>
          <a:extLst>
            <a:ext uri="{AF507438-7753-43e0-B8FC-AC1667EBCBE1}">
              <a14:hiddenEffects xmlns:a14="http://schemas.microsoft.com/office/drawing/2010/main" xmlns="">
                <a:effectLst>
                  <a:outerShdw blurRad="63500" dist="137372" dir="8778596" algn="ctr" rotWithShape="0">
                    <a:schemeClr val="tx1">
                      <a:alpha val="50000"/>
                    </a:schemeClr>
                  </a:outerShdw>
                </a:effectLst>
              </a14:hiddenEffects>
            </a:ext>
          </a:extLst>
        </p:spPr>
        <p:txBody>
          <a:bodyPr lIns="93600" tIns="46800" rIns="93600" bIns="46800" anchor="ctr"/>
          <a:lstStyle/>
          <a:p>
            <a:pPr algn="ctr">
              <a:spcBef>
                <a:spcPct val="0"/>
              </a:spcBef>
              <a:buFontTx/>
              <a:buNone/>
            </a:pPr>
            <a:endParaRPr lang="pt-BR" altLang="ja-JP" sz="1400" b="1" u="none" dirty="0" smtClean="0">
              <a:latin typeface="Calibri"/>
              <a:cs typeface="Calibri"/>
            </a:endParaRPr>
          </a:p>
          <a:p>
            <a:pPr algn="ctr">
              <a:spcBef>
                <a:spcPct val="0"/>
              </a:spcBef>
              <a:buFontTx/>
              <a:buNone/>
            </a:pPr>
            <a:r>
              <a:rPr lang="ja-JP" altLang="en-US" sz="1400" b="1" dirty="0" smtClean="0">
                <a:latin typeface="Calibri"/>
                <a:cs typeface="Calibri"/>
              </a:rPr>
              <a:t>政権</a:t>
            </a:r>
            <a:r>
              <a:rPr lang="ja-JP" altLang="en-US" sz="1400" b="1" u="none" dirty="0" smtClean="0">
                <a:latin typeface="Calibri"/>
                <a:cs typeface="Calibri"/>
              </a:rPr>
              <a:t>の信用力の</a:t>
            </a:r>
          </a:p>
          <a:p>
            <a:pPr algn="ctr">
              <a:spcBef>
                <a:spcPct val="0"/>
              </a:spcBef>
              <a:buFontTx/>
              <a:buNone/>
            </a:pPr>
            <a:r>
              <a:rPr lang="ja-JP" altLang="en-US" sz="1400" b="1" u="none" dirty="0" smtClean="0">
                <a:latin typeface="Calibri"/>
                <a:cs typeface="Calibri"/>
              </a:rPr>
              <a:t>低下と弱体化</a:t>
            </a:r>
            <a:endParaRPr lang="pt-BR" altLang="ja-JP" sz="1400" b="1" u="none" dirty="0" smtClean="0">
              <a:latin typeface="Calibri"/>
              <a:cs typeface="Calibri"/>
            </a:endParaRPr>
          </a:p>
          <a:p>
            <a:pPr algn="ctr">
              <a:spcBef>
                <a:spcPct val="0"/>
              </a:spcBef>
              <a:buFontTx/>
              <a:buNone/>
            </a:pPr>
            <a:endParaRPr lang="pt-BR" altLang="ja-JP" sz="1400" b="1" u="none" dirty="0">
              <a:latin typeface="Calibri"/>
              <a:cs typeface="Calibri"/>
            </a:endParaRPr>
          </a:p>
        </p:txBody>
      </p:sp>
      <p:sp>
        <p:nvSpPr>
          <p:cNvPr id="2" name="角丸四角形吹き出し 1"/>
          <p:cNvSpPr/>
          <p:nvPr/>
        </p:nvSpPr>
        <p:spPr>
          <a:xfrm>
            <a:off x="2160424" y="5696335"/>
            <a:ext cx="2791538" cy="1001712"/>
          </a:xfrm>
          <a:prstGeom prst="wedgeRoundRectCallout">
            <a:avLst>
              <a:gd name="adj1" fmla="val -23228"/>
              <a:gd name="adj2" fmla="val -83643"/>
              <a:gd name="adj3" fmla="val 16667"/>
            </a:avLst>
          </a:prstGeom>
          <a:solidFill>
            <a:srgbClr val="FBFF8D"/>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defRPr/>
            </a:pPr>
            <a:r>
              <a:rPr lang="ja-JP" altLang="en-US" sz="1600" dirty="0" smtClean="0">
                <a:solidFill>
                  <a:srgbClr val="FF0000"/>
                </a:solidFill>
              </a:rPr>
              <a:t>リソースを考えずにばら撒き。</a:t>
            </a:r>
            <a:endParaRPr lang="pt-BR" altLang="ja-JP" sz="1600" dirty="0">
              <a:solidFill>
                <a:srgbClr val="FF0000"/>
              </a:solidFill>
            </a:endParaRPr>
          </a:p>
          <a:p>
            <a:pPr>
              <a:lnSpc>
                <a:spcPct val="80000"/>
              </a:lnSpc>
              <a:defRPr/>
            </a:pPr>
            <a:r>
              <a:rPr lang="ja-JP" altLang="en-US" sz="1600" dirty="0" smtClean="0">
                <a:solidFill>
                  <a:srgbClr val="FF0000"/>
                </a:solidFill>
              </a:rPr>
              <a:t>公的資金の横領。</a:t>
            </a:r>
            <a:endParaRPr lang="pt-BR" altLang="ja-JP" sz="1600" dirty="0">
              <a:solidFill>
                <a:srgbClr val="FF0000"/>
              </a:solidFill>
            </a:endParaRPr>
          </a:p>
          <a:p>
            <a:pPr>
              <a:lnSpc>
                <a:spcPct val="80000"/>
              </a:lnSpc>
              <a:defRPr/>
            </a:pPr>
            <a:r>
              <a:rPr lang="ja-JP" altLang="en-US" sz="1600" dirty="0" smtClean="0">
                <a:solidFill>
                  <a:srgbClr val="FF0000"/>
                </a:solidFill>
              </a:rPr>
              <a:t>政治家・公務員の不正</a:t>
            </a:r>
            <a:endParaRPr lang="pt-BR" altLang="ja-JP" sz="1600" dirty="0">
              <a:solidFill>
                <a:srgbClr val="FF0000"/>
              </a:solidFill>
            </a:endParaRPr>
          </a:p>
          <a:p>
            <a:pPr>
              <a:lnSpc>
                <a:spcPct val="80000"/>
              </a:lnSpc>
              <a:defRPr/>
            </a:pPr>
            <a:r>
              <a:rPr lang="pt-BR" altLang="ja-JP" sz="1600" dirty="0" smtClean="0">
                <a:solidFill>
                  <a:srgbClr val="FF0000"/>
                </a:solidFill>
              </a:rPr>
              <a:t>( </a:t>
            </a:r>
            <a:r>
              <a:rPr lang="pt-BR" altLang="ja-JP" sz="1600" dirty="0">
                <a:solidFill>
                  <a:srgbClr val="FF0000"/>
                </a:solidFill>
              </a:rPr>
              <a:t>Lava Jato</a:t>
            </a:r>
            <a:r>
              <a:rPr lang="pt-BR" altLang="ja-JP" sz="1600" dirty="0" smtClean="0">
                <a:solidFill>
                  <a:srgbClr val="FF0000"/>
                </a:solidFill>
              </a:rPr>
              <a:t>).</a:t>
            </a:r>
            <a:endParaRPr lang="pt-BR" altLang="ja-JP" sz="1600" dirty="0">
              <a:solidFill>
                <a:srgbClr val="FF0000"/>
              </a:solidFill>
            </a:endParaRPr>
          </a:p>
        </p:txBody>
      </p:sp>
      <p:sp>
        <p:nvSpPr>
          <p:cNvPr id="28" name="Rectangle 2"/>
          <p:cNvSpPr>
            <a:spLocks noGrp="1" noChangeArrowheads="1"/>
          </p:cNvSpPr>
          <p:nvPr>
            <p:ph type="title"/>
          </p:nvPr>
        </p:nvSpPr>
        <p:spPr>
          <a:xfrm>
            <a:off x="153988" y="111125"/>
            <a:ext cx="8785225" cy="669925"/>
          </a:xfrm>
        </p:spPr>
        <p:txBody>
          <a:bodyPr>
            <a:normAutofit/>
          </a:bodyPr>
          <a:lstStyle/>
          <a:p>
            <a:pPr algn="ctr">
              <a:defRPr/>
            </a:pPr>
            <a:r>
              <a:rPr lang="pt-BR" altLang="ja-JP" sz="2800" b="1" dirty="0">
                <a:cs typeface="Calibri"/>
              </a:rPr>
              <a:t>5</a:t>
            </a:r>
            <a:r>
              <a:rPr lang="pt-BR" altLang="ja-JP" sz="2800" b="1" dirty="0" smtClean="0">
                <a:cs typeface="Calibri"/>
              </a:rPr>
              <a:t>.</a:t>
            </a:r>
            <a:r>
              <a:rPr lang="ja-JP" altLang="en-US" sz="2800" b="1" dirty="0" smtClean="0">
                <a:cs typeface="Calibri"/>
              </a:rPr>
              <a:t>経済状況</a:t>
            </a:r>
            <a:r>
              <a:rPr lang="pt-BR" altLang="ja-JP" sz="2800" b="1" dirty="0" smtClean="0">
                <a:cs typeface="Calibri"/>
              </a:rPr>
              <a:t>(</a:t>
            </a:r>
            <a:r>
              <a:rPr lang="ja-JP" altLang="en-US" sz="2800" b="1" dirty="0" smtClean="0">
                <a:cs typeface="Calibri"/>
              </a:rPr>
              <a:t>現在</a:t>
            </a:r>
            <a:r>
              <a:rPr lang="pt-BR" altLang="ja-JP" sz="2800" b="1" dirty="0" smtClean="0">
                <a:cs typeface="Calibri"/>
              </a:rPr>
              <a:t>)</a:t>
            </a:r>
          </a:p>
        </p:txBody>
      </p:sp>
      <p:pic>
        <p:nvPicPr>
          <p:cNvPr id="2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01" y="183694"/>
            <a:ext cx="1720033" cy="1395208"/>
          </a:xfrm>
          <a:prstGeom prst="rect">
            <a:avLst/>
          </a:prstGeom>
        </p:spPr>
      </p:pic>
    </p:spTree>
    <p:extLst>
      <p:ext uri="{BB962C8B-B14F-4D97-AF65-F5344CB8AC3E}">
        <p14:creationId xmlns:p14="http://schemas.microsoft.com/office/powerpoint/2010/main" val="23345737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457200" y="-53372"/>
            <a:ext cx="8229600" cy="830913"/>
          </a:xfrm>
        </p:spPr>
        <p:txBody>
          <a:bodyPr>
            <a:normAutofit/>
          </a:bodyPr>
          <a:lstStyle/>
          <a:p>
            <a:r>
              <a:rPr lang="pt-BR" sz="2800" b="1" dirty="0">
                <a:cs typeface="Calibri"/>
              </a:rPr>
              <a:t>6</a:t>
            </a:r>
            <a:r>
              <a:rPr lang="pt-BR" sz="2800" b="1" dirty="0" smtClean="0">
                <a:cs typeface="Calibri"/>
              </a:rPr>
              <a:t>. </a:t>
            </a:r>
            <a:r>
              <a:rPr lang="ja-JP" altLang="en-US" sz="2800" b="1" dirty="0" smtClean="0">
                <a:cs typeface="Calibri"/>
              </a:rPr>
              <a:t>ブラジル市場とは</a:t>
            </a:r>
            <a:endParaRPr lang="pt-BR" sz="2800" b="1" dirty="0">
              <a:cs typeface="Calibri"/>
            </a:endParaRPr>
          </a:p>
        </p:txBody>
      </p:sp>
      <p:sp>
        <p:nvSpPr>
          <p:cNvPr id="465942" name="AutoShape 22"/>
          <p:cNvSpPr>
            <a:spLocks noChangeArrowheads="1"/>
          </p:cNvSpPr>
          <p:nvPr/>
        </p:nvSpPr>
        <p:spPr bwMode="auto">
          <a:xfrm>
            <a:off x="907184" y="1206412"/>
            <a:ext cx="7744408" cy="4085255"/>
          </a:xfrm>
          <a:prstGeom prst="downArrow">
            <a:avLst>
              <a:gd name="adj1" fmla="val 99639"/>
              <a:gd name="adj2" fmla="val 7403"/>
            </a:avLst>
          </a:prstGeom>
          <a:gradFill rotWithShape="1">
            <a:gsLst>
              <a:gs pos="0">
                <a:srgbClr val="99FFCC">
                  <a:gamma/>
                  <a:tint val="0"/>
                  <a:invGamma/>
                </a:srgbClr>
              </a:gs>
              <a:gs pos="100000">
                <a:srgbClr val="99FFCC"/>
              </a:gs>
            </a:gsLst>
            <a:lin ang="5400000" scaled="1"/>
          </a:gra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17961" dir="2700000" algn="ctr" rotWithShape="0">
                    <a:srgbClr val="99FFCC">
                      <a:gamma/>
                      <a:shade val="60000"/>
                      <a:invGamma/>
                      <a:alpha val="74998"/>
                    </a:srgbClr>
                  </a:outerShdw>
                </a:effectLst>
              </a14:hiddenEffects>
            </a:ext>
          </a:extLst>
        </p:spPr>
        <p:txBody>
          <a:bodyPr wrap="none" lIns="0" tIns="0" rIns="0" bIns="0" anchor="ctr"/>
          <a:lstStyle/>
          <a:p>
            <a:pPr marL="285750" indent="-285750">
              <a:buFont typeface="Wingdings" charset="2"/>
              <a:buChar char="Ø"/>
            </a:pPr>
            <a:endParaRPr lang="pt-BR" altLang="ja-JP" b="1" dirty="0" smtClean="0"/>
          </a:p>
          <a:p>
            <a:pPr marL="285750" indent="-285750">
              <a:buFont typeface="Wingdings" charset="2"/>
              <a:buChar char="Ø"/>
            </a:pPr>
            <a:r>
              <a:rPr lang="pt-BR" altLang="ja-JP" b="1" dirty="0" smtClean="0"/>
              <a:t>    </a:t>
            </a:r>
            <a:r>
              <a:rPr lang="ja-JP" altLang="en-US" b="1" dirty="0" smtClean="0"/>
              <a:t>ブラジルは豊かな資源国の一つ。</a:t>
            </a:r>
            <a:r>
              <a:rPr lang="pt-BR" altLang="ja-JP" b="1" dirty="0" smtClean="0"/>
              <a:t> </a:t>
            </a:r>
            <a:endParaRPr lang="pt-BR" altLang="ja-JP" b="1" dirty="0"/>
          </a:p>
          <a:p>
            <a:pPr marL="285750" indent="-285750">
              <a:buFont typeface="Wingdings" charset="2"/>
              <a:buChar char="Ø"/>
            </a:pPr>
            <a:r>
              <a:rPr lang="pt-BR" altLang="ja-JP" b="1" dirty="0"/>
              <a:t>    </a:t>
            </a:r>
            <a:r>
              <a:rPr lang="ja-JP" altLang="en-US" b="1" dirty="0" smtClean="0"/>
              <a:t>人口が多く経済が成長。</a:t>
            </a:r>
            <a:r>
              <a:rPr lang="pt-BR" altLang="ja-JP" b="1" dirty="0" smtClean="0"/>
              <a:t> </a:t>
            </a:r>
            <a:endParaRPr lang="pt-BR" altLang="ja-JP" b="1" dirty="0"/>
          </a:p>
          <a:p>
            <a:r>
              <a:rPr lang="pt-BR" altLang="ja-JP" b="1" dirty="0"/>
              <a:t>                                </a:t>
            </a:r>
            <a:r>
              <a:rPr lang="pt-BR" altLang="ja-JP" b="1" dirty="0" smtClean="0"/>
              <a:t> GDP                        </a:t>
            </a:r>
            <a:r>
              <a:rPr lang="ja-JP" altLang="en-US" b="1" dirty="0" smtClean="0"/>
              <a:t>　</a:t>
            </a:r>
            <a:r>
              <a:rPr lang="pt-BR" altLang="ja-JP" b="1" dirty="0" smtClean="0"/>
              <a:t>  </a:t>
            </a:r>
            <a:r>
              <a:rPr lang="en-US" altLang="ja-JP" b="1" dirty="0" smtClean="0"/>
              <a:t>GDP/</a:t>
            </a:r>
            <a:r>
              <a:rPr lang="ja-JP" altLang="en-US" b="1" dirty="0" smtClean="0"/>
              <a:t>人</a:t>
            </a:r>
            <a:r>
              <a:rPr lang="pt-BR" altLang="ja-JP" b="1" dirty="0" smtClean="0"/>
              <a:t> </a:t>
            </a:r>
            <a:endParaRPr lang="pt-BR" altLang="ja-JP" b="1" dirty="0"/>
          </a:p>
          <a:p>
            <a:r>
              <a:rPr lang="pt-BR" altLang="ja-JP" b="1" dirty="0"/>
              <a:t>              2004 :   </a:t>
            </a:r>
            <a:r>
              <a:rPr lang="pt-BR" altLang="ja-JP" b="1" dirty="0" smtClean="0"/>
              <a:t> </a:t>
            </a:r>
            <a:r>
              <a:rPr lang="pt-BR" altLang="ja-JP" b="1" dirty="0"/>
              <a:t>$</a:t>
            </a:r>
            <a:r>
              <a:rPr lang="pt-BR" altLang="ja-JP" b="1" dirty="0" smtClean="0"/>
              <a:t>6,640</a:t>
            </a:r>
            <a:r>
              <a:rPr lang="ja-JP" altLang="en-US" b="1" dirty="0" smtClean="0"/>
              <a:t>億</a:t>
            </a:r>
            <a:r>
              <a:rPr lang="pt-BR" altLang="ja-JP" b="1" dirty="0" smtClean="0"/>
              <a:t>.                     </a:t>
            </a:r>
            <a:r>
              <a:rPr lang="pt-BR" altLang="ja-JP" b="1" dirty="0"/>
              <a:t>$</a:t>
            </a:r>
            <a:r>
              <a:rPr lang="pt-BR" altLang="ja-JP" b="1" dirty="0" smtClean="0"/>
              <a:t>3.665-</a:t>
            </a:r>
            <a:endParaRPr lang="pt-BR" altLang="ja-JP" b="1" dirty="0"/>
          </a:p>
          <a:p>
            <a:r>
              <a:rPr lang="pt-BR" altLang="ja-JP" b="1" dirty="0"/>
              <a:t>              2010 : </a:t>
            </a:r>
            <a:r>
              <a:rPr lang="pt-BR" altLang="ja-JP" b="1" dirty="0" smtClean="0"/>
              <a:t> </a:t>
            </a:r>
            <a:r>
              <a:rPr lang="pt-BR" altLang="ja-JP" b="1" dirty="0"/>
              <a:t>$</a:t>
            </a:r>
            <a:r>
              <a:rPr lang="pt-BR" altLang="ja-JP" b="1" dirty="0" smtClean="0"/>
              <a:t>21,430</a:t>
            </a:r>
            <a:r>
              <a:rPr lang="ja-JP" altLang="en-US" b="1" dirty="0" smtClean="0"/>
              <a:t>億</a:t>
            </a:r>
            <a:r>
              <a:rPr lang="pt-BR" altLang="ja-JP" b="1" dirty="0" smtClean="0"/>
              <a:t>.                  $11.089-</a:t>
            </a:r>
            <a:endParaRPr lang="pt-BR" altLang="ja-JP" b="1" dirty="0"/>
          </a:p>
          <a:p>
            <a:r>
              <a:rPr lang="pt-BR" altLang="ja-JP" b="1" dirty="0"/>
              <a:t>              2014 :  </a:t>
            </a:r>
            <a:r>
              <a:rPr lang="pt-BR" altLang="ja-JP" b="1" dirty="0" smtClean="0"/>
              <a:t>$21,690</a:t>
            </a:r>
            <a:r>
              <a:rPr lang="ja-JP" altLang="en-US" b="1" dirty="0" smtClean="0"/>
              <a:t>億</a:t>
            </a:r>
            <a:r>
              <a:rPr lang="pt-BR" altLang="ja-JP" b="1" dirty="0" smtClean="0"/>
              <a:t>.                  $10.773-(IMF</a:t>
            </a:r>
            <a:r>
              <a:rPr lang="ja-JP" altLang="en-US" b="1" dirty="0" smtClean="0"/>
              <a:t>データ</a:t>
            </a:r>
            <a:r>
              <a:rPr lang="pt-BR" altLang="ja-JP" b="1" dirty="0" smtClean="0"/>
              <a:t>)</a:t>
            </a:r>
            <a:endParaRPr lang="pt-BR" altLang="ja-JP" b="1" dirty="0"/>
          </a:p>
          <a:p>
            <a:r>
              <a:rPr lang="pt-BR" altLang="ja-JP" b="1" dirty="0" smtClean="0"/>
              <a:t>                                           </a:t>
            </a:r>
            <a:r>
              <a:rPr lang="ja-JP" altLang="en-US" b="1" dirty="0" smtClean="0"/>
              <a:t>　　</a:t>
            </a:r>
            <a:r>
              <a:rPr lang="pt-BR" altLang="ja-JP" b="1" dirty="0" smtClean="0"/>
              <a:t> </a:t>
            </a:r>
            <a:r>
              <a:rPr lang="ja-JP" altLang="en-US" b="1" dirty="0" smtClean="0"/>
              <a:t>しかしながら、</a:t>
            </a:r>
            <a:endParaRPr lang="pt-BR" altLang="ja-JP" b="1" dirty="0"/>
          </a:p>
          <a:p>
            <a:pPr marL="342900" indent="-342900">
              <a:buFont typeface="Wingdings" charset="2"/>
              <a:buChar char="Ø"/>
            </a:pPr>
            <a:r>
              <a:rPr lang="ja-JP" altLang="en-US" b="1" dirty="0" smtClean="0"/>
              <a:t>中長期の見通しが難しい。</a:t>
            </a:r>
            <a:endParaRPr lang="pt-BR" altLang="ja-JP" b="1" dirty="0"/>
          </a:p>
          <a:p>
            <a:pPr marL="342900" indent="-342900">
              <a:buFont typeface="Wingdings" charset="2"/>
              <a:buChar char="Ø"/>
            </a:pPr>
            <a:r>
              <a:rPr lang="ja-JP" altLang="en-US" b="1" dirty="0" smtClean="0"/>
              <a:t>市場の急変への対応が難しい。</a:t>
            </a:r>
            <a:endParaRPr lang="pt-BR" altLang="ja-JP" b="1" dirty="0"/>
          </a:p>
          <a:p>
            <a:pPr marL="342900" indent="-342900">
              <a:buFont typeface="Wingdings" charset="2"/>
              <a:buChar char="Ø"/>
            </a:pPr>
            <a:r>
              <a:rPr lang="ja-JP" altLang="en-US" b="1" dirty="0" smtClean="0"/>
              <a:t>予測できないコストの発生</a:t>
            </a:r>
            <a:r>
              <a:rPr lang="pt-BR" altLang="ja-JP" b="1" dirty="0" smtClean="0"/>
              <a:t>(</a:t>
            </a:r>
            <a:r>
              <a:rPr lang="ja-JP" altLang="en-US" b="1" dirty="0" smtClean="0"/>
              <a:t>税率の上昇、</a:t>
            </a:r>
            <a:r>
              <a:rPr lang="pt-BR" altLang="ja-JP" b="1" dirty="0" smtClean="0"/>
              <a:t> </a:t>
            </a:r>
            <a:r>
              <a:rPr lang="ja-JP" altLang="en-US" b="1" dirty="0" smtClean="0"/>
              <a:t>労組からのベアの圧力、</a:t>
            </a:r>
            <a:r>
              <a:rPr lang="pt-BR" altLang="ja-JP" b="1" dirty="0" smtClean="0"/>
              <a:t> </a:t>
            </a:r>
          </a:p>
          <a:p>
            <a:r>
              <a:rPr lang="pt-BR" altLang="ja-JP" b="1" dirty="0"/>
              <a:t> </a:t>
            </a:r>
            <a:r>
              <a:rPr lang="pt-BR" altLang="ja-JP" b="1" dirty="0" smtClean="0"/>
              <a:t>                                                </a:t>
            </a:r>
            <a:r>
              <a:rPr lang="ja-JP" altLang="en-US" b="1" dirty="0" smtClean="0"/>
              <a:t>　　</a:t>
            </a:r>
            <a:r>
              <a:rPr lang="pt-BR" altLang="ja-JP" b="1" dirty="0" smtClean="0"/>
              <a:t> </a:t>
            </a:r>
            <a:r>
              <a:rPr lang="ja-JP" altLang="en-US" b="1" dirty="0" smtClean="0"/>
              <a:t>公共負担の上昇、在庫費用、</a:t>
            </a:r>
            <a:r>
              <a:rPr lang="pt-BR" altLang="ja-JP" b="1" dirty="0" smtClean="0"/>
              <a:t> </a:t>
            </a:r>
          </a:p>
          <a:p>
            <a:r>
              <a:rPr lang="pt-BR" altLang="ja-JP" b="1" dirty="0" smtClean="0"/>
              <a:t>                                                   </a:t>
            </a:r>
            <a:r>
              <a:rPr lang="ja-JP" altLang="ja-JP" b="1" dirty="0"/>
              <a:t>　</a:t>
            </a:r>
            <a:r>
              <a:rPr lang="ja-JP" altLang="en-US" b="1" dirty="0" smtClean="0"/>
              <a:t>　航空便による輸送費、廃棄製品、為替リスク、他</a:t>
            </a:r>
            <a:r>
              <a:rPr lang="en-US" altLang="ja-JP" b="1" dirty="0" smtClean="0"/>
              <a:t>)</a:t>
            </a:r>
            <a:endParaRPr lang="pt-BR" altLang="ja-JP" b="1" dirty="0" smtClean="0"/>
          </a:p>
          <a:p>
            <a:pPr marL="285750" indent="-285750">
              <a:buFont typeface="Wingdings" charset="2"/>
              <a:buChar char="Ø"/>
            </a:pPr>
            <a:r>
              <a:rPr lang="ja-JP" altLang="en-US" b="1" dirty="0" smtClean="0"/>
              <a:t>サポート産業が無いため輸入品への高い依存。</a:t>
            </a:r>
            <a:r>
              <a:rPr lang="pt-BR" altLang="ja-JP" b="1" dirty="0" smtClean="0"/>
              <a:t>                                                  </a:t>
            </a:r>
            <a:endParaRPr lang="pt-BR" altLang="ja-JP" b="1" dirty="0"/>
          </a:p>
          <a:p>
            <a:endParaRPr lang="ja-JP" altLang="en-US" dirty="0"/>
          </a:p>
        </p:txBody>
      </p:sp>
      <p:sp>
        <p:nvSpPr>
          <p:cNvPr id="6" name="角丸四角形 5"/>
          <p:cNvSpPr/>
          <p:nvPr/>
        </p:nvSpPr>
        <p:spPr>
          <a:xfrm>
            <a:off x="1214968" y="5415742"/>
            <a:ext cx="6849972" cy="1027361"/>
          </a:xfrm>
          <a:prstGeom prst="roundRect">
            <a:avLst/>
          </a:prstGeom>
          <a:solidFill>
            <a:srgbClr val="FBFF8D"/>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charset="2"/>
              <a:buChar char="Ø"/>
            </a:pPr>
            <a:r>
              <a:rPr lang="pt-BR" altLang="ja-JP" sz="2000" b="1" dirty="0" smtClean="0">
                <a:solidFill>
                  <a:srgbClr val="FF0000"/>
                </a:solidFill>
              </a:rPr>
              <a:t>2008</a:t>
            </a:r>
            <a:r>
              <a:rPr lang="ja-JP" altLang="en-US" sz="2000" b="1" dirty="0" smtClean="0">
                <a:solidFill>
                  <a:srgbClr val="FF0000"/>
                </a:solidFill>
              </a:rPr>
              <a:t>年のリーマンショック後から多くの日本企業が進出。</a:t>
            </a:r>
          </a:p>
          <a:p>
            <a:pPr marL="342900" indent="-342900">
              <a:buFont typeface="Wingdings" charset="2"/>
              <a:buChar char="Ø"/>
            </a:pPr>
            <a:r>
              <a:rPr lang="ja-JP" altLang="en-US" sz="2000" b="1" dirty="0" smtClean="0">
                <a:solidFill>
                  <a:srgbClr val="FF0000"/>
                </a:solidFill>
              </a:rPr>
              <a:t>このような環境下でどう企業経営をマネージするか？</a:t>
            </a:r>
            <a:endParaRPr lang="pt-BR" altLang="ja-JP" sz="2000" b="1" dirty="0">
              <a:solidFill>
                <a:srgbClr val="FF0000"/>
              </a:solidFill>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13" y="134209"/>
            <a:ext cx="1720033" cy="1395208"/>
          </a:xfrm>
          <a:prstGeom prst="rect">
            <a:avLst/>
          </a:prstGeom>
        </p:spPr>
      </p:pic>
    </p:spTree>
    <p:extLst>
      <p:ext uri="{BB962C8B-B14F-4D97-AF65-F5344CB8AC3E}">
        <p14:creationId xmlns:p14="http://schemas.microsoft.com/office/powerpoint/2010/main" val="1245761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10957</TotalTime>
  <Words>1475</Words>
  <Application>Microsoft Office PowerPoint</Application>
  <PresentationFormat>画面に合わせる (4:3)</PresentationFormat>
  <Paragraphs>414</Paragraphs>
  <Slides>24</Slides>
  <Notes>20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4" baseType="lpstr">
      <vt:lpstr>ＭＳ Ｐゴシック</vt:lpstr>
      <vt:lpstr>ＭＳ Ｐ明朝</vt:lpstr>
      <vt:lpstr>Arial</vt:lpstr>
      <vt:lpstr>Calibri</vt:lpstr>
      <vt:lpstr>Tahoma</vt:lpstr>
      <vt:lpstr>Times New Roman</vt:lpstr>
      <vt:lpstr>Wingdings</vt:lpstr>
      <vt:lpstr>Wingdings 3</vt:lpstr>
      <vt:lpstr>ホワイト</vt:lpstr>
      <vt:lpstr>グラフ</vt:lpstr>
      <vt:lpstr>PowerPoint プレゼンテーション</vt:lpstr>
      <vt:lpstr>ブラジルでの企業経営</vt:lpstr>
      <vt:lpstr>PowerPoint プレゼンテーション</vt:lpstr>
      <vt:lpstr>1. 日本企業の置かれた環境</vt:lpstr>
      <vt:lpstr>2.市場環境(1994 - 2004)</vt:lpstr>
      <vt:lpstr>3.経済状況(当時)</vt:lpstr>
      <vt:lpstr>4.2015年までの市場環境</vt:lpstr>
      <vt:lpstr>5.経済状況(現在)</vt:lpstr>
      <vt:lpstr>6. ブラジル市場とは</vt:lpstr>
      <vt:lpstr>7.ブラジルへのサプライベース</vt:lpstr>
      <vt:lpstr>8-A.市場の急変がどう影響するか</vt:lpstr>
      <vt:lpstr>8-B.市場の急変がどう影響するか</vt:lpstr>
      <vt:lpstr>9.サプライチェーン</vt:lpstr>
      <vt:lpstr>PowerPoint プレゼンテーション</vt:lpstr>
      <vt:lpstr>11.何故、為替の管理が必要か？</vt:lpstr>
      <vt:lpstr>12.リスクと危機の違い</vt:lpstr>
      <vt:lpstr>13.ビジネススキームの基本モデル</vt:lpstr>
      <vt:lpstr>14.企業経営の基本構造</vt:lpstr>
      <vt:lpstr>15.企業経営の要素</vt:lpstr>
      <vt:lpstr>16.問題・障害の事例</vt:lpstr>
      <vt:lpstr>17.NKのビジネスモデル</vt:lpstr>
      <vt:lpstr>18.南アメリカオーバービュー</vt:lpstr>
      <vt:lpstr>SUN’s Starategy (孫子の兵法）</vt:lpstr>
      <vt:lpstr>PowerPoint プレゼンテーション</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Hashimoto Akira</dc:creator>
  <cp:keywords/>
  <dc:description/>
  <cp:lastModifiedBy>Hiroko Inoue</cp:lastModifiedBy>
  <cp:revision>234</cp:revision>
  <cp:lastPrinted>2015-04-16T05:16:03Z</cp:lastPrinted>
  <dcterms:created xsi:type="dcterms:W3CDTF">2015-03-03T14:31:45Z</dcterms:created>
  <dcterms:modified xsi:type="dcterms:W3CDTF">2015-08-04T13:06:46Z</dcterms:modified>
  <cp:category/>
</cp:coreProperties>
</file>